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5" r:id="rId5"/>
    <p:sldId id="276" r:id="rId6"/>
    <p:sldId id="259" r:id="rId7"/>
    <p:sldId id="260" r:id="rId8"/>
    <p:sldId id="261" r:id="rId9"/>
    <p:sldId id="269" r:id="rId10"/>
    <p:sldId id="270" r:id="rId11"/>
    <p:sldId id="271" r:id="rId12"/>
    <p:sldId id="272" r:id="rId13"/>
    <p:sldId id="277" r:id="rId14"/>
    <p:sldId id="262" r:id="rId15"/>
    <p:sldId id="263" r:id="rId16"/>
    <p:sldId id="274" r:id="rId17"/>
    <p:sldId id="264" r:id="rId18"/>
    <p:sldId id="265" r:id="rId19"/>
    <p:sldId id="273" r:id="rId20"/>
    <p:sldId id="26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0074" autoAdjust="0"/>
    <p:restoredTop sz="94660"/>
  </p:normalViewPr>
  <p:slideViewPr>
    <p:cSldViewPr snapToGrid="0">
      <p:cViewPr varScale="1">
        <p:scale>
          <a:sx n="61" d="100"/>
          <a:sy n="61" d="100"/>
        </p:scale>
        <p:origin x="78" y="3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1186E7B-9B36-4681-9A62-209471C9BEAE}" type="datetimeFigureOut">
              <a:rPr lang="en-GB" smtClean="0"/>
              <a:t>14/07/2020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959CCC9-E402-46C5-A877-B06585F99C4E}" type="slidenum">
              <a:rPr lang="en-GB" smtClean="0"/>
              <a:t>‹#›</a:t>
            </a:fld>
            <a:endParaRPr lang="en-GB" dirty="0"/>
          </a:p>
        </p:txBody>
      </p:sp>
    </p:spTree>
    <p:extLst>
      <p:ext uri="{BB962C8B-B14F-4D97-AF65-F5344CB8AC3E}">
        <p14:creationId xmlns:p14="http://schemas.microsoft.com/office/powerpoint/2010/main" val="1775485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1186E7B-9B36-4681-9A62-209471C9BEAE}" type="datetimeFigureOut">
              <a:rPr lang="en-GB" smtClean="0"/>
              <a:t>14/07/2020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959CCC9-E402-46C5-A877-B06585F99C4E}" type="slidenum">
              <a:rPr lang="en-GB" smtClean="0"/>
              <a:t>‹#›</a:t>
            </a:fld>
            <a:endParaRPr lang="en-GB" dirty="0"/>
          </a:p>
        </p:txBody>
      </p:sp>
    </p:spTree>
    <p:extLst>
      <p:ext uri="{BB962C8B-B14F-4D97-AF65-F5344CB8AC3E}">
        <p14:creationId xmlns:p14="http://schemas.microsoft.com/office/powerpoint/2010/main" val="1157158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1186E7B-9B36-4681-9A62-209471C9BEAE}" type="datetimeFigureOut">
              <a:rPr lang="en-GB" smtClean="0"/>
              <a:t>14/07/2020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959CCC9-E402-46C5-A877-B06585F99C4E}" type="slidenum">
              <a:rPr lang="en-GB" smtClean="0"/>
              <a:t>‹#›</a:t>
            </a:fld>
            <a:endParaRPr lang="en-GB" dirty="0"/>
          </a:p>
        </p:txBody>
      </p:sp>
    </p:spTree>
    <p:extLst>
      <p:ext uri="{BB962C8B-B14F-4D97-AF65-F5344CB8AC3E}">
        <p14:creationId xmlns:p14="http://schemas.microsoft.com/office/powerpoint/2010/main" val="2969070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1186E7B-9B36-4681-9A62-209471C9BEAE}" type="datetimeFigureOut">
              <a:rPr lang="en-GB" smtClean="0"/>
              <a:t>14/07/2020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959CCC9-E402-46C5-A877-B06585F99C4E}" type="slidenum">
              <a:rPr lang="en-GB" smtClean="0"/>
              <a:t>‹#›</a:t>
            </a:fld>
            <a:endParaRPr lang="en-GB" dirty="0"/>
          </a:p>
        </p:txBody>
      </p:sp>
    </p:spTree>
    <p:extLst>
      <p:ext uri="{BB962C8B-B14F-4D97-AF65-F5344CB8AC3E}">
        <p14:creationId xmlns:p14="http://schemas.microsoft.com/office/powerpoint/2010/main" val="889509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186E7B-9B36-4681-9A62-209471C9BEAE}" type="datetimeFigureOut">
              <a:rPr lang="en-GB" smtClean="0"/>
              <a:t>14/07/2020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959CCC9-E402-46C5-A877-B06585F99C4E}" type="slidenum">
              <a:rPr lang="en-GB" smtClean="0"/>
              <a:t>‹#›</a:t>
            </a:fld>
            <a:endParaRPr lang="en-GB" dirty="0"/>
          </a:p>
        </p:txBody>
      </p:sp>
    </p:spTree>
    <p:extLst>
      <p:ext uri="{BB962C8B-B14F-4D97-AF65-F5344CB8AC3E}">
        <p14:creationId xmlns:p14="http://schemas.microsoft.com/office/powerpoint/2010/main" val="1707863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1186E7B-9B36-4681-9A62-209471C9BEAE}" type="datetimeFigureOut">
              <a:rPr lang="en-GB" smtClean="0"/>
              <a:t>14/07/2020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959CCC9-E402-46C5-A877-B06585F99C4E}" type="slidenum">
              <a:rPr lang="en-GB" smtClean="0"/>
              <a:t>‹#›</a:t>
            </a:fld>
            <a:endParaRPr lang="en-GB" dirty="0"/>
          </a:p>
        </p:txBody>
      </p:sp>
    </p:spTree>
    <p:extLst>
      <p:ext uri="{BB962C8B-B14F-4D97-AF65-F5344CB8AC3E}">
        <p14:creationId xmlns:p14="http://schemas.microsoft.com/office/powerpoint/2010/main" val="2549659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1186E7B-9B36-4681-9A62-209471C9BEAE}" type="datetimeFigureOut">
              <a:rPr lang="en-GB" smtClean="0"/>
              <a:t>14/07/2020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6959CCC9-E402-46C5-A877-B06585F99C4E}" type="slidenum">
              <a:rPr lang="en-GB" smtClean="0"/>
              <a:t>‹#›</a:t>
            </a:fld>
            <a:endParaRPr lang="en-GB" dirty="0"/>
          </a:p>
        </p:txBody>
      </p:sp>
    </p:spTree>
    <p:extLst>
      <p:ext uri="{BB962C8B-B14F-4D97-AF65-F5344CB8AC3E}">
        <p14:creationId xmlns:p14="http://schemas.microsoft.com/office/powerpoint/2010/main" val="1593700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1186E7B-9B36-4681-9A62-209471C9BEAE}" type="datetimeFigureOut">
              <a:rPr lang="en-GB" smtClean="0"/>
              <a:t>14/07/2020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959CCC9-E402-46C5-A877-B06585F99C4E}" type="slidenum">
              <a:rPr lang="en-GB" smtClean="0"/>
              <a:t>‹#›</a:t>
            </a:fld>
            <a:endParaRPr lang="en-GB" dirty="0"/>
          </a:p>
        </p:txBody>
      </p:sp>
    </p:spTree>
    <p:extLst>
      <p:ext uri="{BB962C8B-B14F-4D97-AF65-F5344CB8AC3E}">
        <p14:creationId xmlns:p14="http://schemas.microsoft.com/office/powerpoint/2010/main" val="199524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186E7B-9B36-4681-9A62-209471C9BEAE}" type="datetimeFigureOut">
              <a:rPr lang="en-GB" smtClean="0"/>
              <a:t>14/07/2020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959CCC9-E402-46C5-A877-B06585F99C4E}" type="slidenum">
              <a:rPr lang="en-GB" smtClean="0"/>
              <a:t>‹#›</a:t>
            </a:fld>
            <a:endParaRPr lang="en-GB" dirty="0"/>
          </a:p>
        </p:txBody>
      </p:sp>
    </p:spTree>
    <p:extLst>
      <p:ext uri="{BB962C8B-B14F-4D97-AF65-F5344CB8AC3E}">
        <p14:creationId xmlns:p14="http://schemas.microsoft.com/office/powerpoint/2010/main" val="1459805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186E7B-9B36-4681-9A62-209471C9BEAE}" type="datetimeFigureOut">
              <a:rPr lang="en-GB" smtClean="0"/>
              <a:t>14/07/2020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959CCC9-E402-46C5-A877-B06585F99C4E}" type="slidenum">
              <a:rPr lang="en-GB" smtClean="0"/>
              <a:t>‹#›</a:t>
            </a:fld>
            <a:endParaRPr lang="en-GB" dirty="0"/>
          </a:p>
        </p:txBody>
      </p:sp>
    </p:spTree>
    <p:extLst>
      <p:ext uri="{BB962C8B-B14F-4D97-AF65-F5344CB8AC3E}">
        <p14:creationId xmlns:p14="http://schemas.microsoft.com/office/powerpoint/2010/main" val="4081661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186E7B-9B36-4681-9A62-209471C9BEAE}" type="datetimeFigureOut">
              <a:rPr lang="en-GB" smtClean="0"/>
              <a:t>14/07/2020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959CCC9-E402-46C5-A877-B06585F99C4E}" type="slidenum">
              <a:rPr lang="en-GB" smtClean="0"/>
              <a:t>‹#›</a:t>
            </a:fld>
            <a:endParaRPr lang="en-GB" dirty="0"/>
          </a:p>
        </p:txBody>
      </p:sp>
    </p:spTree>
    <p:extLst>
      <p:ext uri="{BB962C8B-B14F-4D97-AF65-F5344CB8AC3E}">
        <p14:creationId xmlns:p14="http://schemas.microsoft.com/office/powerpoint/2010/main" val="230873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186E7B-9B36-4681-9A62-209471C9BEAE}" type="datetimeFigureOut">
              <a:rPr lang="en-GB" smtClean="0"/>
              <a:t>14/07/2020</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9CCC9-E402-46C5-A877-B06585F99C4E}" type="slidenum">
              <a:rPr lang="en-GB" smtClean="0"/>
              <a:t>‹#›</a:t>
            </a:fld>
            <a:endParaRPr lang="en-GB" dirty="0"/>
          </a:p>
        </p:txBody>
      </p:sp>
    </p:spTree>
    <p:extLst>
      <p:ext uri="{BB962C8B-B14F-4D97-AF65-F5344CB8AC3E}">
        <p14:creationId xmlns:p14="http://schemas.microsoft.com/office/powerpoint/2010/main" val="5623451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mailto:peterandpaul@knowsley.gov.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8972282" cy="1079924"/>
          </a:xfrm>
        </p:spPr>
        <p:txBody>
          <a:bodyPr/>
          <a:lstStyle/>
          <a:p>
            <a:r>
              <a:rPr lang="en-GB" dirty="0" smtClean="0"/>
              <a:t>Little Saints </a:t>
            </a:r>
            <a:endParaRPr lang="en-GB" dirty="0"/>
          </a:p>
        </p:txBody>
      </p:sp>
      <p:sp>
        <p:nvSpPr>
          <p:cNvPr id="3" name="Subtitle 2"/>
          <p:cNvSpPr>
            <a:spLocks noGrp="1"/>
          </p:cNvSpPr>
          <p:nvPr>
            <p:ph type="subTitle" idx="1"/>
          </p:nvPr>
        </p:nvSpPr>
        <p:spPr>
          <a:xfrm>
            <a:off x="1524000" y="2485623"/>
            <a:ext cx="9144000" cy="2772177"/>
          </a:xfrm>
        </p:spPr>
        <p:txBody>
          <a:bodyPr>
            <a:normAutofit/>
          </a:bodyPr>
          <a:lstStyle/>
          <a:p>
            <a:r>
              <a:rPr lang="en-GB" sz="5400" dirty="0" smtClean="0"/>
              <a:t>Welcome Meeting </a:t>
            </a:r>
            <a:endParaRPr lang="en-GB" sz="5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8446" y="3278984"/>
            <a:ext cx="2765086" cy="1978816"/>
          </a:xfrm>
          <a:prstGeom prst="rect">
            <a:avLst/>
          </a:prstGeom>
        </p:spPr>
      </p:pic>
    </p:spTree>
    <p:extLst>
      <p:ext uri="{BB962C8B-B14F-4D97-AF65-F5344CB8AC3E}">
        <p14:creationId xmlns:p14="http://schemas.microsoft.com/office/powerpoint/2010/main" val="23879384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Physical Development</a:t>
            </a:r>
            <a:endParaRPr lang="en-GB" dirty="0"/>
          </a:p>
        </p:txBody>
      </p:sp>
      <p:sp>
        <p:nvSpPr>
          <p:cNvPr id="3" name="Content Placeholder 2"/>
          <p:cNvSpPr>
            <a:spLocks noGrp="1"/>
          </p:cNvSpPr>
          <p:nvPr>
            <p:ph idx="1"/>
          </p:nvPr>
        </p:nvSpPr>
        <p:spPr/>
        <p:txBody>
          <a:bodyPr/>
          <a:lstStyle/>
          <a:p>
            <a:r>
              <a:rPr lang="en-GB" dirty="0" smtClean="0"/>
              <a:t>Moving &amp; Handling </a:t>
            </a:r>
          </a:p>
          <a:p>
            <a:pPr marL="0" indent="0">
              <a:buNone/>
            </a:pPr>
            <a:r>
              <a:rPr lang="en-GB" dirty="0" smtClean="0"/>
              <a:t>Developing fine motor skills</a:t>
            </a:r>
          </a:p>
          <a:p>
            <a:pPr marL="0" indent="0">
              <a:buNone/>
            </a:pPr>
            <a:r>
              <a:rPr lang="en-GB" dirty="0" smtClean="0"/>
              <a:t>Getting ready to write </a:t>
            </a:r>
          </a:p>
          <a:p>
            <a:pPr marL="0" indent="0">
              <a:buNone/>
            </a:pPr>
            <a:r>
              <a:rPr lang="en-GB" dirty="0" smtClean="0"/>
              <a:t>Gross motor </a:t>
            </a:r>
          </a:p>
          <a:p>
            <a:pPr marL="0" indent="0">
              <a:buNone/>
            </a:pPr>
            <a:endParaRPr lang="en-GB" dirty="0" smtClean="0"/>
          </a:p>
          <a:p>
            <a:pPr marL="0" indent="0">
              <a:buNone/>
            </a:pPr>
            <a:r>
              <a:rPr lang="en-GB" dirty="0" smtClean="0"/>
              <a:t>Health &amp; self care </a:t>
            </a:r>
          </a:p>
          <a:p>
            <a:pPr marL="0" indent="0">
              <a:buNone/>
            </a:pPr>
            <a:r>
              <a:rPr lang="en-GB" dirty="0" smtClean="0"/>
              <a:t>Becoming independent; Putting own coat on, Washing hands independently</a:t>
            </a:r>
          </a:p>
          <a:p>
            <a:pPr marL="0" indent="0">
              <a:buNone/>
            </a:pPr>
            <a:endParaRPr lang="en-GB" dirty="0"/>
          </a:p>
        </p:txBody>
      </p:sp>
    </p:spTree>
    <p:extLst>
      <p:ext uri="{BB962C8B-B14F-4D97-AF65-F5344CB8AC3E}">
        <p14:creationId xmlns:p14="http://schemas.microsoft.com/office/powerpoint/2010/main" val="23722622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4 specific Areas are-</a:t>
            </a:r>
            <a:r>
              <a:rPr lang="en-GB" dirty="0" smtClean="0"/>
              <a:t/>
            </a:r>
            <a:br>
              <a:rPr lang="en-GB" dirty="0" smtClean="0"/>
            </a:br>
            <a:endParaRPr lang="en-GB" dirty="0"/>
          </a:p>
        </p:txBody>
      </p:sp>
      <p:sp>
        <p:nvSpPr>
          <p:cNvPr id="3" name="Content Placeholder 2"/>
          <p:cNvSpPr>
            <a:spLocks noGrp="1"/>
          </p:cNvSpPr>
          <p:nvPr>
            <p:ph idx="1"/>
          </p:nvPr>
        </p:nvSpPr>
        <p:spPr/>
        <p:txBody>
          <a:bodyPr/>
          <a:lstStyle/>
          <a:p>
            <a:pPr lvl="0"/>
            <a:r>
              <a:rPr lang="en-GB" dirty="0" smtClean="0"/>
              <a:t>Mathematical Development; number, shape, space &amp; measure</a:t>
            </a:r>
          </a:p>
          <a:p>
            <a:pPr lvl="0"/>
            <a:r>
              <a:rPr lang="en-GB" dirty="0" smtClean="0"/>
              <a:t>Literacy; Reading, writing</a:t>
            </a:r>
          </a:p>
          <a:p>
            <a:pPr lvl="0"/>
            <a:r>
              <a:rPr lang="en-GB" dirty="0" smtClean="0"/>
              <a:t> Understanding of the World; The world around them, family experiences, Technology</a:t>
            </a:r>
          </a:p>
          <a:p>
            <a:pPr lvl="0"/>
            <a:r>
              <a:rPr lang="en-GB" dirty="0" smtClean="0"/>
              <a:t>Expressive Arts and Design; singing, dancing, being imaginative, building or being creative</a:t>
            </a:r>
          </a:p>
          <a:p>
            <a:r>
              <a:rPr lang="en-GB" dirty="0" smtClean="0"/>
              <a:t>(</a:t>
            </a:r>
            <a:r>
              <a:rPr lang="en-GB" b="1" i="1" dirty="0" smtClean="0"/>
              <a:t>You will receive a flyer each half term to let you know what your child will be doing in Nursery</a:t>
            </a:r>
            <a:r>
              <a:rPr lang="en-GB" i="1" dirty="0" smtClean="0"/>
              <a:t>.)</a:t>
            </a:r>
            <a:endParaRPr lang="en-GB" dirty="0"/>
          </a:p>
        </p:txBody>
      </p:sp>
    </p:spTree>
    <p:extLst>
      <p:ext uri="{BB962C8B-B14F-4D97-AF65-F5344CB8AC3E}">
        <p14:creationId xmlns:p14="http://schemas.microsoft.com/office/powerpoint/2010/main" val="35991925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a:t>
            </a:r>
            <a:endParaRPr lang="en-GB" dirty="0"/>
          </a:p>
        </p:txBody>
      </p:sp>
      <p:sp>
        <p:nvSpPr>
          <p:cNvPr id="3" name="Content Placeholder 2"/>
          <p:cNvSpPr>
            <a:spLocks noGrp="1"/>
          </p:cNvSpPr>
          <p:nvPr>
            <p:ph idx="1"/>
          </p:nvPr>
        </p:nvSpPr>
        <p:spPr/>
        <p:txBody>
          <a:bodyPr>
            <a:normAutofit lnSpcReduction="10000"/>
          </a:bodyPr>
          <a:lstStyle/>
          <a:p>
            <a:r>
              <a:rPr lang="en-GB" dirty="0" smtClean="0"/>
              <a:t>Play is at the centre of learning for our children, sometimes it is a planned activity, sometimes the children will explore and initiate an activity. Through their play, we extend their learning; challenge and help develop an enthusiasm to learn. </a:t>
            </a:r>
          </a:p>
          <a:p>
            <a:endParaRPr lang="en-GB" dirty="0" smtClean="0"/>
          </a:p>
          <a:p>
            <a:r>
              <a:rPr lang="en-GB" dirty="0" smtClean="0"/>
              <a:t>In the early years, children develop rapidly and at different paces, we observe, keep records and assess children throughout their time with us in order to help them move on. We encourage children to feel secure and build on the knowledge and interests they already have.</a:t>
            </a:r>
          </a:p>
          <a:p>
            <a:r>
              <a:rPr lang="en-GB" dirty="0" smtClean="0"/>
              <a:t>If you have any concerns about your child’s development, please speak to us, we can seek support from other agencies if needed.</a:t>
            </a:r>
          </a:p>
          <a:p>
            <a:endParaRPr lang="en-GB" dirty="0"/>
          </a:p>
        </p:txBody>
      </p:sp>
    </p:spTree>
    <p:extLst>
      <p:ext uri="{BB962C8B-B14F-4D97-AF65-F5344CB8AC3E}">
        <p14:creationId xmlns:p14="http://schemas.microsoft.com/office/powerpoint/2010/main" val="14896613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10456" y="204950"/>
            <a:ext cx="5087007" cy="3815256"/>
          </a:xfrm>
          <a:prstGeom prst="rect">
            <a:avLst/>
          </a:prstGeom>
        </p:spPr>
      </p:pic>
      <p:sp>
        <p:nvSpPr>
          <p:cNvPr id="3" name="TextBox 2"/>
          <p:cNvSpPr txBox="1"/>
          <p:nvPr/>
        </p:nvSpPr>
        <p:spPr>
          <a:xfrm>
            <a:off x="268014" y="4650828"/>
            <a:ext cx="11619186" cy="1477328"/>
          </a:xfrm>
          <a:prstGeom prst="rect">
            <a:avLst/>
          </a:prstGeom>
          <a:noFill/>
        </p:spPr>
        <p:txBody>
          <a:bodyPr wrap="square" rtlCol="0">
            <a:spAutoFit/>
          </a:bodyPr>
          <a:lstStyle/>
          <a:p>
            <a:r>
              <a:rPr lang="en-GB" dirty="0" smtClean="0"/>
              <a:t>Fred the ted. Fred is our nursery bear, we take turns to take Fred home and he has a little diary that you can fill out to show us what you did with Fred, we share this with the other children before story time each day. </a:t>
            </a:r>
          </a:p>
          <a:p>
            <a:r>
              <a:rPr lang="en-GB" dirty="0" smtClean="0"/>
              <a:t>Home learning – your child will be given a home learning folder when they begin with us with a simple task to complete, we ask  that you fill in a home learning story to let us know how they enjoyed each activity. You know your child best if you think that something is too difficult/easy or have any suggestions then please let us know. </a:t>
            </a:r>
            <a:endParaRPr lang="en-GB" dirty="0"/>
          </a:p>
        </p:txBody>
      </p:sp>
    </p:spTree>
    <p:extLst>
      <p:ext uri="{BB962C8B-B14F-4D97-AF65-F5344CB8AC3E}">
        <p14:creationId xmlns:p14="http://schemas.microsoft.com/office/powerpoint/2010/main" val="10505900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Picking up your child</a:t>
            </a:r>
            <a:endParaRPr lang="en-GB" dirty="0"/>
          </a:p>
        </p:txBody>
      </p:sp>
      <p:sp>
        <p:nvSpPr>
          <p:cNvPr id="3" name="Content Placeholder 2"/>
          <p:cNvSpPr>
            <a:spLocks noGrp="1"/>
          </p:cNvSpPr>
          <p:nvPr>
            <p:ph idx="1"/>
          </p:nvPr>
        </p:nvSpPr>
        <p:spPr/>
        <p:txBody>
          <a:bodyPr/>
          <a:lstStyle/>
          <a:p>
            <a:r>
              <a:rPr lang="en-GB" dirty="0" smtClean="0"/>
              <a:t>Little Saints children must be brought to and picked up from Nursery by an adult. </a:t>
            </a:r>
            <a:r>
              <a:rPr lang="en-GB" b="1" dirty="0" smtClean="0"/>
              <a:t>They will not be allowed home with anyone under the age of sixteen. </a:t>
            </a:r>
            <a:endParaRPr lang="en-GB" dirty="0" smtClean="0"/>
          </a:p>
          <a:p>
            <a:r>
              <a:rPr lang="en-GB" dirty="0" smtClean="0"/>
              <a:t>We are vigilant on safeguarding your child and will only allow your child to go home with somebody that you have stated on the school permission form for pick up.  In addition to this we would ask that you inform us who is picking your child up daily (if it is not you)</a:t>
            </a:r>
          </a:p>
          <a:p>
            <a:r>
              <a:rPr lang="en-GB" dirty="0" smtClean="0"/>
              <a:t>When your child begins with us you will be asked to provide a password (Favourite tv character/pets name etc.) that we can also ask the person you have told us is collecting them.</a:t>
            </a:r>
          </a:p>
          <a:p>
            <a:pPr marL="0" indent="0">
              <a:buNone/>
            </a:pPr>
            <a:endParaRPr lang="en-GB" dirty="0" smtClean="0"/>
          </a:p>
          <a:p>
            <a:pPr marL="0" indent="0">
              <a:buNone/>
            </a:pPr>
            <a:endParaRPr lang="en-GB" dirty="0" smtClean="0"/>
          </a:p>
          <a:p>
            <a:endParaRPr lang="en-GB" dirty="0" smtClean="0"/>
          </a:p>
          <a:p>
            <a:endParaRPr lang="en-GB" dirty="0"/>
          </a:p>
        </p:txBody>
      </p:sp>
    </p:spTree>
    <p:extLst>
      <p:ext uri="{BB962C8B-B14F-4D97-AF65-F5344CB8AC3E}">
        <p14:creationId xmlns:p14="http://schemas.microsoft.com/office/powerpoint/2010/main" val="2021497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you need to bring</a:t>
            </a:r>
            <a:endParaRPr lang="en-GB" dirty="0"/>
          </a:p>
        </p:txBody>
      </p:sp>
      <p:sp>
        <p:nvSpPr>
          <p:cNvPr id="3" name="Content Placeholder 2"/>
          <p:cNvSpPr>
            <a:spLocks noGrp="1"/>
          </p:cNvSpPr>
          <p:nvPr>
            <p:ph idx="1"/>
          </p:nvPr>
        </p:nvSpPr>
        <p:spPr/>
        <p:txBody>
          <a:bodyPr>
            <a:normAutofit lnSpcReduction="10000"/>
          </a:bodyPr>
          <a:lstStyle/>
          <a:p>
            <a:pPr lvl="0" eaLnBrk="0" fontAlgn="base" hangingPunct="0">
              <a:lnSpc>
                <a:spcPct val="100000"/>
              </a:lnSpc>
              <a:spcBef>
                <a:spcPct val="0"/>
              </a:spcBef>
              <a:spcAft>
                <a:spcPct val="0"/>
              </a:spcAft>
              <a:tabLst>
                <a:tab pos="1943100" algn="l"/>
              </a:tabLst>
            </a:pPr>
            <a:r>
              <a:rPr lang="en-GB" altLang="en-US" dirty="0" smtClean="0">
                <a:latin typeface="Comic Sans MS" panose="030F0702030302020204" pitchFamily="66" charset="0"/>
                <a:ea typeface="Arial Unicode MS" panose="020B0604020202020204" pitchFamily="34" charset="-128"/>
                <a:cs typeface="LilyUPC"/>
              </a:rPr>
              <a:t>A bag containing nappies, wipes and a change of clothes (Lots of changes if they are toilet training please)</a:t>
            </a:r>
          </a:p>
          <a:p>
            <a:pPr lvl="0" eaLnBrk="0" fontAlgn="base" hangingPunct="0">
              <a:lnSpc>
                <a:spcPct val="100000"/>
              </a:lnSpc>
              <a:spcBef>
                <a:spcPct val="0"/>
              </a:spcBef>
              <a:spcAft>
                <a:spcPct val="0"/>
              </a:spcAft>
              <a:tabLst>
                <a:tab pos="1943100" algn="l"/>
              </a:tabLst>
            </a:pPr>
            <a:r>
              <a:rPr lang="en-GB" altLang="en-US" dirty="0" smtClean="0">
                <a:latin typeface="Comic Sans MS" panose="030F0702030302020204" pitchFamily="66" charset="0"/>
                <a:ea typeface="Arial Unicode MS" panose="020B0604020202020204" pitchFamily="34" charset="-128"/>
                <a:cs typeface="LilyUPC"/>
              </a:rPr>
              <a:t>A waterproof coat with a hood </a:t>
            </a:r>
          </a:p>
          <a:p>
            <a:pPr lvl="0" eaLnBrk="0" fontAlgn="base" hangingPunct="0">
              <a:lnSpc>
                <a:spcPct val="100000"/>
              </a:lnSpc>
              <a:spcBef>
                <a:spcPct val="0"/>
              </a:spcBef>
              <a:spcAft>
                <a:spcPct val="0"/>
              </a:spcAft>
              <a:tabLst>
                <a:tab pos="1943100" algn="l"/>
              </a:tabLst>
            </a:pPr>
            <a:r>
              <a:rPr lang="en-GB" altLang="en-US" dirty="0" smtClean="0">
                <a:latin typeface="Comic Sans MS" panose="030F0702030302020204" pitchFamily="66" charset="0"/>
                <a:ea typeface="Arial Unicode MS" panose="020B0604020202020204" pitchFamily="34" charset="-128"/>
                <a:cs typeface="LilyUPC"/>
              </a:rPr>
              <a:t>A pair of wellies</a:t>
            </a:r>
          </a:p>
          <a:p>
            <a:pPr lvl="0" eaLnBrk="0" fontAlgn="base" hangingPunct="0">
              <a:lnSpc>
                <a:spcPct val="100000"/>
              </a:lnSpc>
              <a:spcBef>
                <a:spcPct val="0"/>
              </a:spcBef>
              <a:spcAft>
                <a:spcPct val="0"/>
              </a:spcAft>
              <a:tabLst>
                <a:tab pos="1943100" algn="l"/>
              </a:tabLst>
            </a:pPr>
            <a:r>
              <a:rPr lang="en-GB" altLang="en-US" dirty="0" smtClean="0">
                <a:latin typeface="Comic Sans MS" panose="030F0702030302020204" pitchFamily="66" charset="0"/>
                <a:ea typeface="Arial Unicode MS" panose="020B0604020202020204" pitchFamily="34" charset="-128"/>
                <a:cs typeface="LilyUPC"/>
              </a:rPr>
              <a:t>A book bag (Available in the office)</a:t>
            </a:r>
          </a:p>
          <a:p>
            <a:pPr lvl="0" eaLnBrk="0" fontAlgn="base" hangingPunct="0">
              <a:lnSpc>
                <a:spcPct val="100000"/>
              </a:lnSpc>
              <a:spcBef>
                <a:spcPct val="0"/>
              </a:spcBef>
              <a:spcAft>
                <a:spcPct val="0"/>
              </a:spcAft>
              <a:tabLst>
                <a:tab pos="1943100" algn="l"/>
              </a:tabLst>
            </a:pPr>
            <a:r>
              <a:rPr lang="en-GB" altLang="en-US" dirty="0" smtClean="0">
                <a:latin typeface="Comic Sans MS" panose="030F0702030302020204" pitchFamily="66" charset="0"/>
                <a:ea typeface="Arial Unicode MS" panose="020B0604020202020204" pitchFamily="34" charset="-128"/>
                <a:cs typeface="LilyUPC"/>
              </a:rPr>
              <a:t>A water bottle (with their name on, does not have to be a school water bottle but school do sell them)</a:t>
            </a:r>
          </a:p>
          <a:p>
            <a:pPr lvl="0" eaLnBrk="0" fontAlgn="base" hangingPunct="0">
              <a:lnSpc>
                <a:spcPct val="100000"/>
              </a:lnSpc>
              <a:spcBef>
                <a:spcPct val="0"/>
              </a:spcBef>
              <a:spcAft>
                <a:spcPct val="0"/>
              </a:spcAft>
              <a:tabLst>
                <a:tab pos="1943100" algn="l"/>
              </a:tabLst>
            </a:pPr>
            <a:endParaRPr lang="en-GB" altLang="en-US" dirty="0" smtClean="0"/>
          </a:p>
          <a:p>
            <a:pPr lvl="0" eaLnBrk="0" fontAlgn="base" hangingPunct="0">
              <a:lnSpc>
                <a:spcPct val="100000"/>
              </a:lnSpc>
              <a:spcBef>
                <a:spcPct val="0"/>
              </a:spcBef>
              <a:spcAft>
                <a:spcPct val="0"/>
              </a:spcAft>
              <a:tabLst>
                <a:tab pos="1943100" algn="l"/>
              </a:tabLst>
            </a:pPr>
            <a:r>
              <a:rPr lang="en-GB" altLang="en-US" b="1" dirty="0" smtClean="0">
                <a:latin typeface="Comic Sans MS" panose="030F0702030302020204" pitchFamily="66" charset="0"/>
                <a:ea typeface="Arial Unicode MS" panose="020B0604020202020204" pitchFamily="34" charset="-128"/>
                <a:cs typeface="LilyUPC"/>
              </a:rPr>
              <a:t>Most importantly of all, please name all of your </a:t>
            </a:r>
            <a:r>
              <a:rPr lang="en-GB" altLang="en-US" b="1" smtClean="0">
                <a:latin typeface="Comic Sans MS" panose="030F0702030302020204" pitchFamily="66" charset="0"/>
                <a:ea typeface="Arial Unicode MS" panose="020B0604020202020204" pitchFamily="34" charset="-128"/>
                <a:cs typeface="LilyUPC"/>
              </a:rPr>
              <a:t>child’s </a:t>
            </a:r>
            <a:r>
              <a:rPr lang="en-GB" altLang="en-US" b="1" smtClean="0">
                <a:latin typeface="Comic Sans MS" panose="030F0702030302020204" pitchFamily="66" charset="0"/>
                <a:ea typeface="Arial Unicode MS" panose="020B0604020202020204" pitchFamily="34" charset="-128"/>
                <a:cs typeface="LilyUPC"/>
              </a:rPr>
              <a:t>clothing.</a:t>
            </a:r>
            <a:endParaRPr lang="en-GB" altLang="en-US" b="1" dirty="0" smtClean="0">
              <a:latin typeface="Comic Sans MS" panose="030F0702030302020204" pitchFamily="66" charset="0"/>
              <a:ea typeface="Arial Unicode MS" panose="020B0604020202020204" pitchFamily="34" charset="-128"/>
              <a:cs typeface="LilyUPC"/>
            </a:endParaRPr>
          </a:p>
          <a:p>
            <a:pPr marL="0" lvl="0" indent="0" eaLnBrk="0" fontAlgn="base" hangingPunct="0">
              <a:lnSpc>
                <a:spcPct val="100000"/>
              </a:lnSpc>
              <a:spcBef>
                <a:spcPct val="0"/>
              </a:spcBef>
              <a:spcAft>
                <a:spcPct val="0"/>
              </a:spcAft>
              <a:buNone/>
              <a:tabLst>
                <a:tab pos="1943100" algn="l"/>
              </a:tabLst>
            </a:pPr>
            <a:endParaRPr lang="en-GB" altLang="en-US" b="1" dirty="0"/>
          </a:p>
        </p:txBody>
      </p:sp>
    </p:spTree>
    <p:extLst>
      <p:ext uri="{BB962C8B-B14F-4D97-AF65-F5344CB8AC3E}">
        <p14:creationId xmlns:p14="http://schemas.microsoft.com/office/powerpoint/2010/main" val="37645028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Toilet training</a:t>
            </a:r>
            <a:endParaRPr lang="en-GB" dirty="0"/>
          </a:p>
        </p:txBody>
      </p:sp>
      <p:sp>
        <p:nvSpPr>
          <p:cNvPr id="3" name="Content Placeholder 2"/>
          <p:cNvSpPr>
            <a:spLocks noGrp="1"/>
          </p:cNvSpPr>
          <p:nvPr>
            <p:ph idx="1"/>
          </p:nvPr>
        </p:nvSpPr>
        <p:spPr/>
        <p:txBody>
          <a:bodyPr/>
          <a:lstStyle/>
          <a:p>
            <a:r>
              <a:rPr lang="en-GB" dirty="0" smtClean="0"/>
              <a:t>We will work with you when you think that your child is ready to begin toilet training. Once they begin we recommend that you use underwear (not pull ups) and provide plenty of changes of clothes as well as shoes (school PE shoes or doodles are great as they can be washed) and wipes . </a:t>
            </a:r>
          </a:p>
          <a:p>
            <a:r>
              <a:rPr lang="en-GB" dirty="0" smtClean="0"/>
              <a:t>We will work in partnership with you to support your child in toilet training, they must arrive in underwear.</a:t>
            </a:r>
          </a:p>
          <a:p>
            <a:r>
              <a:rPr lang="en-GB" dirty="0" smtClean="0"/>
              <a:t>We have some toilet training strategies and advice that we can give at the time.</a:t>
            </a:r>
            <a:endParaRPr lang="en-GB" dirty="0"/>
          </a:p>
        </p:txBody>
      </p:sp>
    </p:spTree>
    <p:extLst>
      <p:ext uri="{BB962C8B-B14F-4D97-AF65-F5344CB8AC3E}">
        <p14:creationId xmlns:p14="http://schemas.microsoft.com/office/powerpoint/2010/main" val="24262841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Snack</a:t>
            </a:r>
            <a:endParaRPr lang="en-GB" dirty="0"/>
          </a:p>
        </p:txBody>
      </p:sp>
      <p:sp>
        <p:nvSpPr>
          <p:cNvPr id="3" name="Content Placeholder 2"/>
          <p:cNvSpPr>
            <a:spLocks noGrp="1"/>
          </p:cNvSpPr>
          <p:nvPr>
            <p:ph idx="1"/>
          </p:nvPr>
        </p:nvSpPr>
        <p:spPr/>
        <p:txBody>
          <a:bodyPr/>
          <a:lstStyle/>
          <a:p>
            <a:r>
              <a:rPr lang="en-GB" b="1" u="sng" dirty="0" smtClean="0"/>
              <a:t>Snack</a:t>
            </a:r>
            <a:endParaRPr lang="en-GB" dirty="0" smtClean="0"/>
          </a:p>
          <a:p>
            <a:r>
              <a:rPr lang="en-GB" dirty="0" smtClean="0"/>
              <a:t>Nursery children have a small snack each day; a charge of £1 per week is made for this. Please pay weekly or half-termly by placing the money in the money bag with your child’s name on. Snack includes milk, fruit, toast, crumpets, bread sticks and dips, sandwiches, yoghurts, crackers and cheese, biscuits. </a:t>
            </a:r>
            <a:r>
              <a:rPr lang="en-GB" b="1" i="1" dirty="0" smtClean="0"/>
              <a:t>Please inform a member of staff if your child does not like milk or if your child has any allergies.</a:t>
            </a:r>
          </a:p>
          <a:p>
            <a:endParaRPr lang="en-GB" dirty="0" smtClean="0"/>
          </a:p>
          <a:p>
            <a:pPr marL="0" indent="0">
              <a:buNone/>
            </a:pPr>
            <a:endParaRPr lang="en-GB" dirty="0"/>
          </a:p>
        </p:txBody>
      </p:sp>
    </p:spTree>
    <p:extLst>
      <p:ext uri="{BB962C8B-B14F-4D97-AF65-F5344CB8AC3E}">
        <p14:creationId xmlns:p14="http://schemas.microsoft.com/office/powerpoint/2010/main" val="18460776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Absences/Illnesses</a:t>
            </a:r>
            <a:endParaRPr lang="en-GB" dirty="0"/>
          </a:p>
        </p:txBody>
      </p:sp>
      <p:sp>
        <p:nvSpPr>
          <p:cNvPr id="3" name="Content Placeholder 2"/>
          <p:cNvSpPr>
            <a:spLocks noGrp="1"/>
          </p:cNvSpPr>
          <p:nvPr>
            <p:ph idx="1"/>
          </p:nvPr>
        </p:nvSpPr>
        <p:spPr/>
        <p:txBody>
          <a:bodyPr>
            <a:normAutofit fontScale="92500"/>
          </a:bodyPr>
          <a:lstStyle/>
          <a:p>
            <a:pPr marL="0" indent="0">
              <a:buNone/>
            </a:pPr>
            <a:r>
              <a:rPr lang="en-GB" b="1" u="sng" dirty="0" smtClean="0"/>
              <a:t>Absence</a:t>
            </a:r>
          </a:p>
          <a:p>
            <a:pPr marL="0" indent="0">
              <a:buNone/>
            </a:pPr>
            <a:r>
              <a:rPr lang="en-GB" dirty="0" smtClean="0"/>
              <a:t>Please let us know if your child is likely to be absent for whatever reason.  </a:t>
            </a:r>
          </a:p>
          <a:p>
            <a:r>
              <a:rPr lang="en-GB" dirty="0" smtClean="0"/>
              <a:t>If your child is ill, please keep them at home until they are well again.  You can phone Little Saints (477 8207) or school (477 8205) to inform us that your child will be absent.  </a:t>
            </a:r>
          </a:p>
          <a:p>
            <a:r>
              <a:rPr lang="en-GB" b="1" u="sng" dirty="0" smtClean="0"/>
              <a:t>Medicines</a:t>
            </a:r>
            <a:endParaRPr lang="en-GB" dirty="0" smtClean="0"/>
          </a:p>
          <a:p>
            <a:r>
              <a:rPr lang="en-GB" dirty="0" smtClean="0"/>
              <a:t>Medicines should be given at home; staff cannot take responsibility for them.  Inhalers will be administered to children with written permission from the parent/carer. Please can you bring your child’s Asthma card.</a:t>
            </a:r>
          </a:p>
          <a:p>
            <a:endParaRPr lang="en-GB" dirty="0" smtClean="0"/>
          </a:p>
          <a:p>
            <a:pPr marL="0" indent="0">
              <a:buNone/>
            </a:pPr>
            <a:endParaRPr lang="en-GB" dirty="0"/>
          </a:p>
        </p:txBody>
      </p:sp>
    </p:spTree>
    <p:extLst>
      <p:ext uri="{BB962C8B-B14F-4D97-AF65-F5344CB8AC3E}">
        <p14:creationId xmlns:p14="http://schemas.microsoft.com/office/powerpoint/2010/main" val="4593867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Settling your child in Nursery</a:t>
            </a:r>
            <a:endParaRPr lang="en-GB" dirty="0"/>
          </a:p>
        </p:txBody>
      </p:sp>
      <p:sp>
        <p:nvSpPr>
          <p:cNvPr id="3" name="Content Placeholder 2"/>
          <p:cNvSpPr>
            <a:spLocks noGrp="1"/>
          </p:cNvSpPr>
          <p:nvPr>
            <p:ph idx="1"/>
          </p:nvPr>
        </p:nvSpPr>
        <p:spPr/>
        <p:txBody>
          <a:bodyPr/>
          <a:lstStyle/>
          <a:p>
            <a:r>
              <a:rPr lang="en-GB" dirty="0" smtClean="0"/>
              <a:t>In Little Saints there will be a transition period</a:t>
            </a:r>
          </a:p>
          <a:p>
            <a:r>
              <a:rPr lang="en-GB" dirty="0" smtClean="0"/>
              <a:t>First day will be 1 hour </a:t>
            </a:r>
          </a:p>
          <a:p>
            <a:r>
              <a:rPr lang="en-GB" dirty="0" smtClean="0"/>
              <a:t>We will gradually increase this time, this will depend on each individual child</a:t>
            </a:r>
          </a:p>
          <a:p>
            <a:r>
              <a:rPr lang="en-GB" dirty="0" smtClean="0"/>
              <a:t>Transition begins 10th September; Tuesday &amp; Thursday</a:t>
            </a:r>
          </a:p>
          <a:p>
            <a:r>
              <a:rPr lang="en-GB" dirty="0" smtClean="0"/>
              <a:t>Unfortunately parents are not able to come into the nursery or stay at this time.</a:t>
            </a:r>
            <a:endParaRPr lang="en-GB" dirty="0"/>
          </a:p>
        </p:txBody>
      </p:sp>
    </p:spTree>
    <p:extLst>
      <p:ext uri="{BB962C8B-B14F-4D97-AF65-F5344CB8AC3E}">
        <p14:creationId xmlns:p14="http://schemas.microsoft.com/office/powerpoint/2010/main" val="32399142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Nursery</a:t>
            </a:r>
            <a:endParaRPr lang="en-GB" dirty="0"/>
          </a:p>
        </p:txBody>
      </p:sp>
      <p:sp>
        <p:nvSpPr>
          <p:cNvPr id="3" name="Content Placeholder 2"/>
          <p:cNvSpPr>
            <a:spLocks noGrp="1"/>
          </p:cNvSpPr>
          <p:nvPr>
            <p:ph idx="1"/>
          </p:nvPr>
        </p:nvSpPr>
        <p:spPr/>
        <p:txBody>
          <a:bodyPr>
            <a:normAutofit fontScale="55000" lnSpcReduction="20000"/>
          </a:bodyPr>
          <a:lstStyle/>
          <a:p>
            <a:pPr marL="0" indent="0">
              <a:buNone/>
            </a:pPr>
            <a:endParaRPr lang="en-GB" b="1" dirty="0" smtClean="0"/>
          </a:p>
          <a:p>
            <a:pPr marL="0" indent="0">
              <a:buNone/>
            </a:pPr>
            <a:r>
              <a:rPr lang="en-GB" sz="4400" dirty="0" smtClean="0">
                <a:solidFill>
                  <a:srgbClr val="002060"/>
                </a:solidFill>
                <a:latin typeface="+mj-lt"/>
              </a:rPr>
              <a:t>Dear Parents and Carers,</a:t>
            </a:r>
          </a:p>
          <a:p>
            <a:pPr marL="0" indent="0">
              <a:buNone/>
            </a:pPr>
            <a:r>
              <a:rPr lang="en-GB" sz="4400" dirty="0" smtClean="0">
                <a:solidFill>
                  <a:srgbClr val="002060"/>
                </a:solidFill>
                <a:latin typeface="+mj-lt"/>
              </a:rPr>
              <a:t> </a:t>
            </a:r>
          </a:p>
          <a:p>
            <a:pPr marL="0" indent="0">
              <a:buNone/>
            </a:pPr>
            <a:r>
              <a:rPr lang="en-GB" sz="4400" dirty="0" smtClean="0">
                <a:solidFill>
                  <a:srgbClr val="002060"/>
                </a:solidFill>
                <a:latin typeface="+mj-lt"/>
              </a:rPr>
              <a:t>Welcome to our Nursery, we look forward to getting to know you and your child throughout your time with us. This power point will hopefully answer some of your questions about Nursery life but if you need to know more please do not hesitate to ask a member of Nursery staff.  We aim to work in partnership with you to benefit the development of your child. We are sure your child will have a wonderful time with us.  </a:t>
            </a:r>
          </a:p>
          <a:p>
            <a:pPr marL="0" indent="0">
              <a:buNone/>
            </a:pPr>
            <a:r>
              <a:rPr lang="en-GB" sz="4400" dirty="0" smtClean="0">
                <a:solidFill>
                  <a:srgbClr val="002060"/>
                </a:solidFill>
                <a:latin typeface="+mj-lt"/>
              </a:rPr>
              <a:t>Our Nursery sessions are:</a:t>
            </a:r>
          </a:p>
          <a:p>
            <a:pPr marL="0" indent="0">
              <a:buNone/>
            </a:pPr>
            <a:r>
              <a:rPr lang="en-GB" sz="4400" dirty="0" smtClean="0">
                <a:solidFill>
                  <a:srgbClr val="002060"/>
                </a:solidFill>
                <a:latin typeface="+mj-lt"/>
              </a:rPr>
              <a:t>AM - 8.30-11.30am</a:t>
            </a:r>
          </a:p>
          <a:p>
            <a:pPr marL="0" indent="0">
              <a:buNone/>
            </a:pPr>
            <a:r>
              <a:rPr lang="en-GB" sz="4400" dirty="0" smtClean="0">
                <a:solidFill>
                  <a:srgbClr val="002060"/>
                </a:solidFill>
                <a:latin typeface="+mj-lt"/>
              </a:rPr>
              <a:t>PM - 12.30pm-3.30pm</a:t>
            </a:r>
          </a:p>
          <a:p>
            <a:pPr marL="0" indent="0">
              <a:buNone/>
            </a:pPr>
            <a:r>
              <a:rPr lang="en-GB" sz="4400" dirty="0" smtClean="0">
                <a:solidFill>
                  <a:srgbClr val="002060"/>
                </a:solidFill>
                <a:latin typeface="+mj-lt"/>
              </a:rPr>
              <a:t> </a:t>
            </a:r>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a:p>
        </p:txBody>
      </p:sp>
    </p:spTree>
    <p:extLst>
      <p:ext uri="{BB962C8B-B14F-4D97-AF65-F5344CB8AC3E}">
        <p14:creationId xmlns:p14="http://schemas.microsoft.com/office/powerpoint/2010/main" val="21853603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flipH="1">
            <a:off x="543710" y="5804452"/>
            <a:ext cx="1324845" cy="266491"/>
          </a:xfrm>
        </p:spPr>
        <p:txBody>
          <a:bodyPr>
            <a:normAutofit fontScale="55000" lnSpcReduction="20000"/>
          </a:bodyPr>
          <a:lstStyle/>
          <a:p>
            <a:pPr marL="0" indent="0">
              <a:buNone/>
            </a:pPr>
            <a:endParaRPr lang="en-GB" dirty="0"/>
          </a:p>
        </p:txBody>
      </p:sp>
      <p:sp>
        <p:nvSpPr>
          <p:cNvPr id="4" name="Rectangle 3"/>
          <p:cNvSpPr/>
          <p:nvPr/>
        </p:nvSpPr>
        <p:spPr>
          <a:xfrm>
            <a:off x="2635874" y="3464417"/>
            <a:ext cx="6598277" cy="2554545"/>
          </a:xfrm>
          <a:prstGeom prst="rect">
            <a:avLst/>
          </a:prstGeom>
        </p:spPr>
        <p:txBody>
          <a:bodyPr wrap="square">
            <a:spAutoFit/>
          </a:bodyPr>
          <a:lstStyle/>
          <a:p>
            <a:pPr algn="ctr"/>
            <a:r>
              <a:rPr lang="en-GB" sz="2000" dirty="0" smtClean="0"/>
              <a:t>Once again “</a:t>
            </a:r>
            <a:r>
              <a:rPr lang="en-GB" sz="2000" b="1" dirty="0" smtClean="0"/>
              <a:t>Welcome</a:t>
            </a:r>
            <a:r>
              <a:rPr lang="en-GB" sz="2000" dirty="0" smtClean="0"/>
              <a:t>” to the Nursery, if you would like to know anything else about us, then feel free to email me or the school and I will try to answer any questions that you may have.</a:t>
            </a:r>
          </a:p>
          <a:p>
            <a:pPr algn="ctr"/>
            <a:r>
              <a:rPr lang="en-GB" sz="2000" b="1" u="sng" dirty="0">
                <a:solidFill>
                  <a:srgbClr val="002060"/>
                </a:solidFill>
              </a:rPr>
              <a:t>l</a:t>
            </a:r>
            <a:r>
              <a:rPr lang="en-GB" sz="2000" b="1" u="sng" dirty="0" smtClean="0">
                <a:solidFill>
                  <a:srgbClr val="002060"/>
                </a:solidFill>
              </a:rPr>
              <a:t>indsy.quigg@saintspeterandpaulcps.org.uk </a:t>
            </a:r>
          </a:p>
          <a:p>
            <a:pPr algn="ctr"/>
            <a:r>
              <a:rPr lang="en-GB" sz="2000" dirty="0" smtClean="0">
                <a:hlinkClick r:id="rId2"/>
              </a:rPr>
              <a:t>peterandpaul@knowsley.gov.uk</a:t>
            </a:r>
            <a:endParaRPr lang="en-GB" sz="2000" dirty="0" smtClean="0"/>
          </a:p>
          <a:p>
            <a:pPr algn="ctr"/>
            <a:r>
              <a:rPr lang="en-GB" sz="2000" b="1" dirty="0" smtClean="0"/>
              <a:t>Thank you</a:t>
            </a:r>
          </a:p>
          <a:p>
            <a:pPr algn="ctr"/>
            <a:r>
              <a:rPr lang="en-GB" sz="2000" dirty="0" smtClean="0"/>
              <a:t>Lindsy Quigg (Little Saints Manager)</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0577" y="376037"/>
            <a:ext cx="2996907" cy="2740650"/>
          </a:xfrm>
          <a:prstGeom prst="rect">
            <a:avLst/>
          </a:prstGeom>
        </p:spPr>
      </p:pic>
    </p:spTree>
    <p:extLst>
      <p:ext uri="{BB962C8B-B14F-4D97-AF65-F5344CB8AC3E}">
        <p14:creationId xmlns:p14="http://schemas.microsoft.com/office/powerpoint/2010/main" val="31511661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3592132" cy="253061"/>
          </a:xfrm>
        </p:spPr>
        <p:txBody>
          <a:bodyPr>
            <a:normAutofit fontScale="90000"/>
          </a:bodyPr>
          <a:lstStyle/>
          <a:p>
            <a:r>
              <a:rPr lang="en-GB" dirty="0" smtClean="0"/>
              <a:t>Indoors</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78519" y="203868"/>
            <a:ext cx="4163938" cy="3110102"/>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3141" y="3606085"/>
            <a:ext cx="3800989" cy="283901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99834" y="267268"/>
            <a:ext cx="3994171" cy="298330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34874" y="3606085"/>
            <a:ext cx="4131110" cy="3085583"/>
          </a:xfrm>
          <a:prstGeom prst="rect">
            <a:avLst/>
          </a:prstGeom>
        </p:spPr>
      </p:pic>
    </p:spTree>
    <p:extLst>
      <p:ext uri="{BB962C8B-B14F-4D97-AF65-F5344CB8AC3E}">
        <p14:creationId xmlns:p14="http://schemas.microsoft.com/office/powerpoint/2010/main" val="21186296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130" y="362979"/>
            <a:ext cx="4316144" cy="3223787"/>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8656" y="258883"/>
            <a:ext cx="4283085" cy="319909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3127844" y="3245860"/>
            <a:ext cx="4715389" cy="3521988"/>
          </a:xfrm>
          <a:prstGeom prst="rect">
            <a:avLst/>
          </a:prstGeom>
        </p:spPr>
      </p:pic>
    </p:spTree>
    <p:extLst>
      <p:ext uri="{BB962C8B-B14F-4D97-AF65-F5344CB8AC3E}">
        <p14:creationId xmlns:p14="http://schemas.microsoft.com/office/powerpoint/2010/main" val="13371450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0887" y="331693"/>
            <a:ext cx="2118992" cy="2836998"/>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0286" y="210677"/>
            <a:ext cx="4241726" cy="316820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8642" y="3168691"/>
            <a:ext cx="4253971" cy="3177348"/>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85754" y="3491298"/>
            <a:ext cx="4058566" cy="3031398"/>
          </a:xfrm>
          <a:prstGeom prst="rect">
            <a:avLst/>
          </a:prstGeom>
        </p:spPr>
      </p:pic>
    </p:spTree>
    <p:extLst>
      <p:ext uri="{BB962C8B-B14F-4D97-AF65-F5344CB8AC3E}">
        <p14:creationId xmlns:p14="http://schemas.microsoft.com/office/powerpoint/2010/main" val="1735844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00790"/>
          </a:xfrm>
        </p:spPr>
        <p:txBody>
          <a:bodyPr>
            <a:normAutofit fontScale="90000"/>
          </a:bodyPr>
          <a:lstStyle/>
          <a:p>
            <a:pPr algn="ctr"/>
            <a:r>
              <a:rPr lang="en-GB" dirty="0" smtClean="0">
                <a:solidFill>
                  <a:srgbClr val="7030A0"/>
                </a:solidFill>
                <a:latin typeface="Arial Rounded MT Bold" panose="020F0704030504030204" pitchFamily="34" charset="0"/>
              </a:rPr>
              <a:t>Our Staff Team</a:t>
            </a:r>
            <a:br>
              <a:rPr lang="en-GB" dirty="0" smtClean="0">
                <a:solidFill>
                  <a:srgbClr val="7030A0"/>
                </a:solidFill>
                <a:latin typeface="Arial Rounded MT Bold" panose="020F0704030504030204" pitchFamily="34" charset="0"/>
              </a:rPr>
            </a:br>
            <a:endParaRPr lang="en-GB" dirty="0">
              <a:solidFill>
                <a:srgbClr val="7030A0"/>
              </a:solidFill>
              <a:latin typeface="Arial Rounded MT Bold" panose="020F0704030504030204"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64357" y="1072503"/>
            <a:ext cx="2084382" cy="2790661"/>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2416" y="1072503"/>
            <a:ext cx="2119797" cy="283807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2914" y="1047322"/>
            <a:ext cx="2130766" cy="2841021"/>
          </a:xfrm>
          <a:prstGeom prst="rect">
            <a:avLst/>
          </a:prstGeom>
        </p:spPr>
      </p:pic>
      <p:sp>
        <p:nvSpPr>
          <p:cNvPr id="8" name="TextBox 7"/>
          <p:cNvSpPr txBox="1"/>
          <p:nvPr/>
        </p:nvSpPr>
        <p:spPr>
          <a:xfrm>
            <a:off x="656823" y="4778062"/>
            <a:ext cx="3296991" cy="646331"/>
          </a:xfrm>
          <a:prstGeom prst="rect">
            <a:avLst/>
          </a:prstGeom>
          <a:noFill/>
        </p:spPr>
        <p:txBody>
          <a:bodyPr wrap="square" rtlCol="0">
            <a:spAutoFit/>
          </a:bodyPr>
          <a:lstStyle/>
          <a:p>
            <a:pPr algn="ctr"/>
            <a:r>
              <a:rPr lang="en-GB" dirty="0" smtClean="0">
                <a:solidFill>
                  <a:srgbClr val="0070C0"/>
                </a:solidFill>
                <a:latin typeface="Arial Rounded MT Bold" panose="020F0704030504030204" pitchFamily="34" charset="0"/>
              </a:rPr>
              <a:t>Lindsy Quigg</a:t>
            </a:r>
          </a:p>
          <a:p>
            <a:pPr algn="ctr"/>
            <a:r>
              <a:rPr lang="en-GB" dirty="0" smtClean="0">
                <a:solidFill>
                  <a:srgbClr val="0070C0"/>
                </a:solidFill>
                <a:latin typeface="Arial Rounded MT Bold" panose="020F0704030504030204" pitchFamily="34" charset="0"/>
              </a:rPr>
              <a:t>Manager</a:t>
            </a:r>
            <a:endParaRPr lang="en-GB" dirty="0">
              <a:solidFill>
                <a:srgbClr val="0070C0"/>
              </a:solidFill>
              <a:latin typeface="Arial Rounded MT Bold" panose="020F0704030504030204" pitchFamily="34" charset="0"/>
            </a:endParaRPr>
          </a:p>
        </p:txBody>
      </p:sp>
      <p:sp>
        <p:nvSpPr>
          <p:cNvPr id="10" name="TextBox 9"/>
          <p:cNvSpPr txBox="1"/>
          <p:nvPr/>
        </p:nvSpPr>
        <p:spPr>
          <a:xfrm>
            <a:off x="4327302" y="4778063"/>
            <a:ext cx="2434912" cy="646331"/>
          </a:xfrm>
          <a:prstGeom prst="rect">
            <a:avLst/>
          </a:prstGeom>
          <a:noFill/>
        </p:spPr>
        <p:txBody>
          <a:bodyPr wrap="square" rtlCol="0">
            <a:spAutoFit/>
          </a:bodyPr>
          <a:lstStyle/>
          <a:p>
            <a:pPr algn="ctr"/>
            <a:r>
              <a:rPr lang="en-GB" dirty="0" smtClean="0">
                <a:solidFill>
                  <a:srgbClr val="C00000"/>
                </a:solidFill>
                <a:latin typeface="Arial Rounded MT Bold" panose="020F0704030504030204" pitchFamily="34" charset="0"/>
              </a:rPr>
              <a:t>Sharon Walton</a:t>
            </a:r>
          </a:p>
          <a:p>
            <a:pPr algn="ctr"/>
            <a:r>
              <a:rPr lang="en-GB" dirty="0" smtClean="0">
                <a:solidFill>
                  <a:srgbClr val="C00000"/>
                </a:solidFill>
                <a:latin typeface="Arial Rounded MT Bold" panose="020F0704030504030204" pitchFamily="34" charset="0"/>
              </a:rPr>
              <a:t>Deputy Manager</a:t>
            </a:r>
            <a:endParaRPr lang="en-GB" dirty="0">
              <a:solidFill>
                <a:srgbClr val="C00000"/>
              </a:solidFill>
              <a:latin typeface="Arial Rounded MT Bold" panose="020F0704030504030204" pitchFamily="34" charset="0"/>
            </a:endParaRPr>
          </a:p>
        </p:txBody>
      </p:sp>
      <p:sp>
        <p:nvSpPr>
          <p:cNvPr id="11" name="TextBox 10"/>
          <p:cNvSpPr txBox="1"/>
          <p:nvPr/>
        </p:nvSpPr>
        <p:spPr>
          <a:xfrm>
            <a:off x="7598536" y="4778061"/>
            <a:ext cx="2884867" cy="646331"/>
          </a:xfrm>
          <a:prstGeom prst="rect">
            <a:avLst/>
          </a:prstGeom>
          <a:noFill/>
        </p:spPr>
        <p:txBody>
          <a:bodyPr wrap="square" rtlCol="0">
            <a:spAutoFit/>
          </a:bodyPr>
          <a:lstStyle/>
          <a:p>
            <a:pPr algn="ctr"/>
            <a:r>
              <a:rPr lang="en-GB" dirty="0" smtClean="0">
                <a:solidFill>
                  <a:srgbClr val="00B050"/>
                </a:solidFill>
                <a:latin typeface="Arial Rounded MT Bold" panose="020F0704030504030204" pitchFamily="34" charset="0"/>
              </a:rPr>
              <a:t>Courtney Miller </a:t>
            </a:r>
          </a:p>
          <a:p>
            <a:pPr algn="ctr"/>
            <a:r>
              <a:rPr lang="en-GB" dirty="0" smtClean="0">
                <a:solidFill>
                  <a:srgbClr val="00B050"/>
                </a:solidFill>
                <a:latin typeface="Arial Rounded MT Bold" panose="020F0704030504030204" pitchFamily="34" charset="0"/>
              </a:rPr>
              <a:t>Teaching Assistant</a:t>
            </a:r>
            <a:endParaRPr lang="en-GB" dirty="0">
              <a:solidFill>
                <a:srgbClr val="00B050"/>
              </a:solidFill>
              <a:latin typeface="Arial Rounded MT Bold" panose="020F0704030504030204" pitchFamily="34" charset="0"/>
            </a:endParaRPr>
          </a:p>
        </p:txBody>
      </p:sp>
    </p:spTree>
    <p:extLst>
      <p:ext uri="{BB962C8B-B14F-4D97-AF65-F5344CB8AC3E}">
        <p14:creationId xmlns:p14="http://schemas.microsoft.com/office/powerpoint/2010/main" val="35396741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Uniform/Clothing</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778117" y="2308666"/>
            <a:ext cx="4883536" cy="364757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704227" y="2118830"/>
            <a:ext cx="4534473" cy="3386859"/>
          </a:xfrm>
          <a:prstGeom prst="rect">
            <a:avLst/>
          </a:prstGeom>
        </p:spPr>
      </p:pic>
    </p:spTree>
    <p:extLst>
      <p:ext uri="{BB962C8B-B14F-4D97-AF65-F5344CB8AC3E}">
        <p14:creationId xmlns:p14="http://schemas.microsoft.com/office/powerpoint/2010/main" val="6534133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EYFS</a:t>
            </a:r>
            <a:endParaRPr lang="en-GB" dirty="0"/>
          </a:p>
        </p:txBody>
      </p:sp>
      <p:sp>
        <p:nvSpPr>
          <p:cNvPr id="3" name="Content Placeholder 2"/>
          <p:cNvSpPr>
            <a:spLocks noGrp="1"/>
          </p:cNvSpPr>
          <p:nvPr>
            <p:ph idx="1"/>
          </p:nvPr>
        </p:nvSpPr>
        <p:spPr/>
        <p:txBody>
          <a:bodyPr/>
          <a:lstStyle/>
          <a:p>
            <a:r>
              <a:rPr lang="en-GB" dirty="0" smtClean="0"/>
              <a:t>In Nursery we use the ‘Early Years Foundation Stage Framework’ as guidance for our expectations of children – these are divided into 7 areas of Learning and we plan to ensure the environment, activities and experiences around them promote learning. </a:t>
            </a:r>
          </a:p>
          <a:p>
            <a:r>
              <a:rPr lang="en-GB" dirty="0" smtClean="0"/>
              <a:t>The 3 prime areas are:</a:t>
            </a:r>
          </a:p>
          <a:p>
            <a:pPr lvl="0"/>
            <a:r>
              <a:rPr lang="en-GB" b="1" dirty="0" smtClean="0"/>
              <a:t>Personal, Social and Emotional Development</a:t>
            </a:r>
          </a:p>
          <a:p>
            <a:pPr lvl="0"/>
            <a:r>
              <a:rPr lang="en-GB" dirty="0" smtClean="0"/>
              <a:t>Making friends, learning to share </a:t>
            </a:r>
          </a:p>
          <a:p>
            <a:pPr lvl="0"/>
            <a:r>
              <a:rPr lang="en-GB" dirty="0" smtClean="0"/>
              <a:t>Building confidence </a:t>
            </a:r>
          </a:p>
          <a:p>
            <a:pPr lvl="0"/>
            <a:r>
              <a:rPr lang="en-GB" dirty="0" smtClean="0"/>
              <a:t>Learning to follow routines and boundaries </a:t>
            </a:r>
          </a:p>
          <a:p>
            <a:pPr marL="0" indent="0">
              <a:buNone/>
            </a:pPr>
            <a:endParaRPr lang="en-GB" dirty="0"/>
          </a:p>
        </p:txBody>
      </p:sp>
    </p:spTree>
    <p:extLst>
      <p:ext uri="{BB962C8B-B14F-4D97-AF65-F5344CB8AC3E}">
        <p14:creationId xmlns:p14="http://schemas.microsoft.com/office/powerpoint/2010/main" val="9925643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Communication and Language</a:t>
            </a:r>
            <a:br>
              <a:rPr lang="en-GB" dirty="0" smtClean="0"/>
            </a:br>
            <a:endParaRPr lang="en-GB" dirty="0"/>
          </a:p>
        </p:txBody>
      </p:sp>
      <p:sp>
        <p:nvSpPr>
          <p:cNvPr id="3" name="Content Placeholder 2"/>
          <p:cNvSpPr>
            <a:spLocks noGrp="1"/>
          </p:cNvSpPr>
          <p:nvPr>
            <p:ph idx="1"/>
          </p:nvPr>
        </p:nvSpPr>
        <p:spPr/>
        <p:txBody>
          <a:bodyPr/>
          <a:lstStyle/>
          <a:p>
            <a:r>
              <a:rPr lang="en-GB" b="1" dirty="0" smtClean="0"/>
              <a:t>Listening &amp; Attention</a:t>
            </a:r>
            <a:r>
              <a:rPr lang="en-GB" dirty="0" smtClean="0"/>
              <a:t>; Can listen in small groups, showing attention, can join in with rhymes and songs</a:t>
            </a:r>
          </a:p>
          <a:p>
            <a:r>
              <a:rPr lang="en-GB" b="1" dirty="0" smtClean="0"/>
              <a:t>Understanding; </a:t>
            </a:r>
            <a:r>
              <a:rPr lang="en-GB" dirty="0" smtClean="0"/>
              <a:t>instructions, who, what, where, why questions </a:t>
            </a:r>
          </a:p>
          <a:p>
            <a:r>
              <a:rPr lang="en-GB" b="1" dirty="0" smtClean="0"/>
              <a:t>Speaking; </a:t>
            </a:r>
            <a:r>
              <a:rPr lang="en-GB" dirty="0" smtClean="0"/>
              <a:t>retelling a past event being able to explain, use new vocabulary,  </a:t>
            </a:r>
          </a:p>
          <a:p>
            <a:endParaRPr lang="en-GB" dirty="0" smtClean="0"/>
          </a:p>
          <a:p>
            <a:pPr marL="0" indent="0">
              <a:buNone/>
            </a:pPr>
            <a:endParaRPr lang="en-GB" dirty="0"/>
          </a:p>
        </p:txBody>
      </p:sp>
    </p:spTree>
    <p:extLst>
      <p:ext uri="{BB962C8B-B14F-4D97-AF65-F5344CB8AC3E}">
        <p14:creationId xmlns:p14="http://schemas.microsoft.com/office/powerpoint/2010/main" val="13329005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TotalTime>
  <Words>1095</Words>
  <Application>Microsoft Office PowerPoint</Application>
  <PresentationFormat>Widescreen</PresentationFormat>
  <Paragraphs>96</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 Unicode MS</vt:lpstr>
      <vt:lpstr>Arial</vt:lpstr>
      <vt:lpstr>Arial Rounded MT Bold</vt:lpstr>
      <vt:lpstr>Calibri</vt:lpstr>
      <vt:lpstr>Calibri Light</vt:lpstr>
      <vt:lpstr>Comic Sans MS</vt:lpstr>
      <vt:lpstr>LilyUPC</vt:lpstr>
      <vt:lpstr>Office Theme</vt:lpstr>
      <vt:lpstr>Little Saints </vt:lpstr>
      <vt:lpstr>Our Nursery</vt:lpstr>
      <vt:lpstr>Indoors</vt:lpstr>
      <vt:lpstr>PowerPoint Presentation</vt:lpstr>
      <vt:lpstr>PowerPoint Presentation</vt:lpstr>
      <vt:lpstr>Our Staff Team </vt:lpstr>
      <vt:lpstr>Uniform/Clothing</vt:lpstr>
      <vt:lpstr>EYFS</vt:lpstr>
      <vt:lpstr>Communication and Language </vt:lpstr>
      <vt:lpstr>Physical Development</vt:lpstr>
      <vt:lpstr>The 4 specific Areas are- </vt:lpstr>
      <vt:lpstr>Learning</vt:lpstr>
      <vt:lpstr>PowerPoint Presentation</vt:lpstr>
      <vt:lpstr>Picking up your child</vt:lpstr>
      <vt:lpstr>What you need to bring</vt:lpstr>
      <vt:lpstr>Toilet training</vt:lpstr>
      <vt:lpstr>Snack</vt:lpstr>
      <vt:lpstr>Absences/Illnesses</vt:lpstr>
      <vt:lpstr>Settling your child in Nursery</vt:lpstr>
      <vt:lpstr>PowerPoint Presentation</vt:lpstr>
    </vt:vector>
  </TitlesOfParts>
  <Company>Knowsley MBC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Little Saints</dc:title>
  <dc:creator>Authorised User</dc:creator>
  <cp:lastModifiedBy>Authorised User</cp:lastModifiedBy>
  <cp:revision>15</cp:revision>
  <dcterms:created xsi:type="dcterms:W3CDTF">2020-07-07T09:58:14Z</dcterms:created>
  <dcterms:modified xsi:type="dcterms:W3CDTF">2020-07-14T11:53:04Z</dcterms:modified>
</cp:coreProperties>
</file>