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60" r:id="rId4"/>
    <p:sldId id="261" r:id="rId5"/>
    <p:sldId id="262" r:id="rId6"/>
    <p:sldId id="263" r:id="rId7"/>
    <p:sldId id="264" r:id="rId8"/>
    <p:sldId id="265" r:id="rId9"/>
    <p:sldId id="266" r:id="rId10"/>
    <p:sldId id="267" r:id="rId11"/>
    <p:sldId id="279" r:id="rId12"/>
    <p:sldId id="269" r:id="rId13"/>
    <p:sldId id="270" r:id="rId14"/>
    <p:sldId id="271" r:id="rId15"/>
    <p:sldId id="280" r:id="rId16"/>
    <p:sldId id="282" r:id="rId17"/>
    <p:sldId id="283" r:id="rId18"/>
    <p:sldId id="272" r:id="rId19"/>
    <p:sldId id="287" r:id="rId20"/>
    <p:sldId id="288" r:id="rId21"/>
    <p:sldId id="284" r:id="rId22"/>
    <p:sldId id="285" r:id="rId23"/>
    <p:sldId id="286" r:id="rId24"/>
    <p:sldId id="277"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358600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3890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3211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188157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321910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409344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34049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208764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257798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188394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8C7F5-8625-4902-A48C-CED1D7D5EA2B}"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785877-01FD-4DFB-8CE1-90F3A1973D0E}" type="slidenum">
              <a:rPr lang="en-GB" smtClean="0"/>
              <a:t>‹#›</a:t>
            </a:fld>
            <a:endParaRPr lang="en-GB" dirty="0"/>
          </a:p>
        </p:txBody>
      </p:sp>
    </p:spTree>
    <p:extLst>
      <p:ext uri="{BB962C8B-B14F-4D97-AF65-F5344CB8AC3E}">
        <p14:creationId xmlns:p14="http://schemas.microsoft.com/office/powerpoint/2010/main" val="141693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8C7F5-8625-4902-A48C-CED1D7D5EA2B}" type="datetimeFigureOut">
              <a:rPr lang="en-GB" smtClean="0"/>
              <a:t>06/07/2020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85877-01FD-4DFB-8CE1-90F3A1973D0E}" type="slidenum">
              <a:rPr lang="en-GB" smtClean="0"/>
              <a:t>‹#›</a:t>
            </a:fld>
            <a:endParaRPr lang="en-GB" dirty="0"/>
          </a:p>
        </p:txBody>
      </p:sp>
    </p:spTree>
    <p:extLst>
      <p:ext uri="{BB962C8B-B14F-4D97-AF65-F5344CB8AC3E}">
        <p14:creationId xmlns:p14="http://schemas.microsoft.com/office/powerpoint/2010/main" val="304893001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eterandpaul@knowsley.gov.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ov.uk/30-hours-free-childca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7565" y="4118873"/>
            <a:ext cx="11039061" cy="1655762"/>
          </a:xfrm>
        </p:spPr>
        <p:txBody>
          <a:bodyPr>
            <a:normAutofit fontScale="92500"/>
          </a:bodyPr>
          <a:lstStyle/>
          <a:p>
            <a:endParaRPr lang="en-GB" dirty="0" smtClean="0"/>
          </a:p>
          <a:p>
            <a:r>
              <a:rPr lang="en-GB" sz="3600" dirty="0" smtClean="0">
                <a:latin typeface="CCW Cursive Writing 1" panose="03050602040000000000" pitchFamily="66" charset="0"/>
              </a:rPr>
              <a:t>Welcome to Saints Peter and Paul </a:t>
            </a:r>
          </a:p>
          <a:p>
            <a:r>
              <a:rPr lang="en-GB" sz="3600" dirty="0" smtClean="0">
                <a:latin typeface="CCW Cursive Writing 1" panose="03050602040000000000" pitchFamily="66" charset="0"/>
              </a:rPr>
              <a:t>Nursery</a:t>
            </a:r>
            <a:endParaRPr lang="en-GB" sz="3600" dirty="0">
              <a:latin typeface="CCW Cursive Writing 1" panose="03050602040000000000" pitchFamily="66" charset="0"/>
            </a:endParaRPr>
          </a:p>
        </p:txBody>
      </p:sp>
      <p:pic>
        <p:nvPicPr>
          <p:cNvPr id="6" name="Picture 2" descr="cropped-cropped-cropped-Kids-going-back-to-scho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548" y="369624"/>
            <a:ext cx="5040042" cy="11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1519707"/>
            <a:ext cx="2552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45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Nursery Uniform </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52538" y="1825625"/>
            <a:ext cx="4352925" cy="435292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86538" y="1825625"/>
            <a:ext cx="4352925" cy="4352925"/>
          </a:xfrm>
        </p:spPr>
      </p:pic>
    </p:spTree>
    <p:extLst>
      <p:ext uri="{BB962C8B-B14F-4D97-AF65-F5344CB8AC3E}">
        <p14:creationId xmlns:p14="http://schemas.microsoft.com/office/powerpoint/2010/main" val="504286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122363"/>
            <a:ext cx="9144000" cy="1041288"/>
          </a:xfrm>
        </p:spPr>
        <p:txBody>
          <a:bodyPr/>
          <a:lstStyle/>
          <a:p>
            <a:r>
              <a:rPr lang="en-GB" dirty="0" smtClean="0"/>
              <a:t>Must haves!</a:t>
            </a:r>
            <a:endParaRPr lang="en-GB" dirty="0"/>
          </a:p>
        </p:txBody>
      </p:sp>
      <p:sp>
        <p:nvSpPr>
          <p:cNvPr id="7" name="Subtitle 6"/>
          <p:cNvSpPr>
            <a:spLocks noGrp="1"/>
          </p:cNvSpPr>
          <p:nvPr>
            <p:ph type="subTitle" idx="1"/>
          </p:nvPr>
        </p:nvSpPr>
        <p:spPr>
          <a:xfrm>
            <a:off x="1524000" y="2163651"/>
            <a:ext cx="9144000" cy="3670479"/>
          </a:xfrm>
        </p:spPr>
        <p:txBody>
          <a:bodyPr>
            <a:normAutofit fontScale="92500" lnSpcReduction="10000"/>
          </a:bodyPr>
          <a:lstStyle/>
          <a:p>
            <a:pPr lvl="0" algn="l" eaLnBrk="0" fontAlgn="base" hangingPunct="0">
              <a:lnSpc>
                <a:spcPct val="100000"/>
              </a:lnSpc>
              <a:spcBef>
                <a:spcPct val="0"/>
              </a:spcBef>
              <a:spcAft>
                <a:spcPct val="0"/>
              </a:spcAft>
              <a:tabLst>
                <a:tab pos="1943100" algn="l"/>
              </a:tabLst>
            </a:pPr>
            <a:r>
              <a:rPr lang="en-GB" altLang="en-US" dirty="0">
                <a:latin typeface="Comic Sans MS" panose="030F0702030302020204" pitchFamily="66" charset="0"/>
                <a:ea typeface="Arial Unicode MS" panose="020B0604020202020204" pitchFamily="34" charset="-128"/>
                <a:cs typeface="LilyUPC"/>
              </a:rPr>
              <a:t>A waterproof coat with a hood </a:t>
            </a:r>
          </a:p>
          <a:p>
            <a:pPr lvl="0" algn="l" eaLnBrk="0" fontAlgn="base" hangingPunct="0">
              <a:lnSpc>
                <a:spcPct val="100000"/>
              </a:lnSpc>
              <a:spcBef>
                <a:spcPct val="0"/>
              </a:spcBef>
              <a:spcAft>
                <a:spcPct val="0"/>
              </a:spcAft>
              <a:tabLst>
                <a:tab pos="1943100" algn="l"/>
              </a:tabLst>
            </a:pPr>
            <a:r>
              <a:rPr lang="en-GB" altLang="en-US" dirty="0">
                <a:latin typeface="Comic Sans MS" panose="030F0702030302020204" pitchFamily="66" charset="0"/>
                <a:ea typeface="Arial Unicode MS" panose="020B0604020202020204" pitchFamily="34" charset="-128"/>
                <a:cs typeface="LilyUPC"/>
              </a:rPr>
              <a:t>.A pair of wellies.</a:t>
            </a:r>
          </a:p>
          <a:p>
            <a:pPr lvl="0" algn="l" eaLnBrk="0" fontAlgn="base" hangingPunct="0">
              <a:lnSpc>
                <a:spcPct val="100000"/>
              </a:lnSpc>
              <a:spcBef>
                <a:spcPct val="0"/>
              </a:spcBef>
              <a:spcAft>
                <a:spcPct val="0"/>
              </a:spcAft>
              <a:tabLst>
                <a:tab pos="1943100" algn="l"/>
              </a:tabLst>
            </a:pPr>
            <a:r>
              <a:rPr lang="en-GB" altLang="en-US" dirty="0">
                <a:latin typeface="Comic Sans MS" panose="030F0702030302020204" pitchFamily="66" charset="0"/>
                <a:ea typeface="Arial Unicode MS" panose="020B0604020202020204" pitchFamily="34" charset="-128"/>
                <a:cs typeface="LilyUPC"/>
              </a:rPr>
              <a:t>.A book bag</a:t>
            </a:r>
          </a:p>
          <a:p>
            <a:pPr lvl="0" algn="l" eaLnBrk="0" fontAlgn="base" hangingPunct="0">
              <a:lnSpc>
                <a:spcPct val="100000"/>
              </a:lnSpc>
              <a:spcBef>
                <a:spcPct val="0"/>
              </a:spcBef>
              <a:spcAft>
                <a:spcPct val="0"/>
              </a:spcAft>
              <a:tabLst>
                <a:tab pos="1943100" algn="l"/>
              </a:tabLst>
            </a:pPr>
            <a:r>
              <a:rPr lang="en-GB" altLang="en-US" dirty="0">
                <a:latin typeface="Comic Sans MS" panose="030F0702030302020204" pitchFamily="66" charset="0"/>
                <a:ea typeface="Arial Unicode MS" panose="020B0604020202020204" pitchFamily="34" charset="-128"/>
                <a:cs typeface="LilyUPC"/>
              </a:rPr>
              <a:t>.A water bottle (with their name on, does not have to be a school water bottle)</a:t>
            </a:r>
          </a:p>
          <a:p>
            <a:pPr lvl="0" algn="l" eaLnBrk="0" fontAlgn="base" hangingPunct="0">
              <a:lnSpc>
                <a:spcPct val="100000"/>
              </a:lnSpc>
              <a:spcBef>
                <a:spcPct val="0"/>
              </a:spcBef>
              <a:spcAft>
                <a:spcPct val="0"/>
              </a:spcAft>
              <a:tabLst>
                <a:tab pos="1943100" algn="l"/>
              </a:tabLst>
            </a:pPr>
            <a:r>
              <a:rPr lang="en-GB" altLang="en-US" dirty="0">
                <a:latin typeface="Comic Sans MS" panose="030F0702030302020204" pitchFamily="66" charset="0"/>
                <a:ea typeface="Arial Unicode MS" panose="020B0604020202020204" pitchFamily="34" charset="-128"/>
                <a:cs typeface="LilyUPC"/>
              </a:rPr>
              <a:t>.A bag with a change of underwear, including socks and a change of clothes (this does not need to be uniform, it can be leggings/t-shirt)</a:t>
            </a:r>
            <a:endParaRPr lang="en-GB" altLang="en-US" dirty="0">
              <a:latin typeface="Comic Sans MS" panose="030F0702030302020204" pitchFamily="66" charset="0"/>
              <a:ea typeface="Arial Unicode MS" panose="020B0604020202020204" pitchFamily="34" charset="-128"/>
            </a:endParaRPr>
          </a:p>
          <a:p>
            <a:pPr lvl="0" algn="l" eaLnBrk="0" fontAlgn="base" hangingPunct="0">
              <a:lnSpc>
                <a:spcPct val="100000"/>
              </a:lnSpc>
              <a:spcBef>
                <a:spcPct val="0"/>
              </a:spcBef>
              <a:spcAft>
                <a:spcPct val="0"/>
              </a:spcAft>
              <a:tabLst>
                <a:tab pos="1943100" algn="l"/>
              </a:tabLst>
            </a:pPr>
            <a:endParaRPr lang="en-GB" altLang="en-US" dirty="0"/>
          </a:p>
          <a:p>
            <a:pPr lvl="0" algn="l" eaLnBrk="0" fontAlgn="base" hangingPunct="0">
              <a:lnSpc>
                <a:spcPct val="100000"/>
              </a:lnSpc>
              <a:spcBef>
                <a:spcPct val="0"/>
              </a:spcBef>
              <a:spcAft>
                <a:spcPct val="0"/>
              </a:spcAft>
              <a:tabLst>
                <a:tab pos="1943100" algn="l"/>
              </a:tabLst>
            </a:pPr>
            <a:r>
              <a:rPr lang="en-GB" altLang="en-US" b="1" dirty="0">
                <a:latin typeface="Comic Sans MS" panose="030F0702030302020204" pitchFamily="66" charset="0"/>
                <a:ea typeface="Arial Unicode MS" panose="020B0604020202020204" pitchFamily="34" charset="-128"/>
                <a:cs typeface="LilyUPC"/>
              </a:rPr>
              <a:t>Most importantly of all, please name all of your child’s clothing</a:t>
            </a:r>
          </a:p>
          <a:p>
            <a:pPr lvl="0" algn="l" eaLnBrk="0" fontAlgn="base" hangingPunct="0">
              <a:lnSpc>
                <a:spcPct val="100000"/>
              </a:lnSpc>
              <a:spcBef>
                <a:spcPct val="0"/>
              </a:spcBef>
              <a:spcAft>
                <a:spcPct val="0"/>
              </a:spcAft>
              <a:tabLst>
                <a:tab pos="1943100" algn="l"/>
              </a:tabLst>
            </a:pPr>
            <a:r>
              <a:rPr lang="en-GB" altLang="en-US" b="1" dirty="0">
                <a:latin typeface="Comic Sans MS" panose="030F0702030302020204" pitchFamily="66" charset="0"/>
                <a:ea typeface="Arial Unicode MS" panose="020B0604020202020204" pitchFamily="34" charset="-128"/>
                <a:cs typeface="LilyUPC"/>
              </a:rPr>
              <a:t>especially their coat this makes it much easier for us at home time.</a:t>
            </a:r>
            <a:endParaRPr lang="en-GB" altLang="en-US" b="1" dirty="0"/>
          </a:p>
          <a:p>
            <a:endParaRPr lang="en-GB" dirty="0"/>
          </a:p>
        </p:txBody>
      </p:sp>
    </p:spTree>
    <p:extLst>
      <p:ext uri="{BB962C8B-B14F-4D97-AF65-F5344CB8AC3E}">
        <p14:creationId xmlns:p14="http://schemas.microsoft.com/office/powerpoint/2010/main" val="274239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Snack/food in Nursery</a:t>
            </a:r>
            <a:endParaRPr lang="en-GB" dirty="0"/>
          </a:p>
        </p:txBody>
      </p:sp>
      <p:sp>
        <p:nvSpPr>
          <p:cNvPr id="5" name="Content Placeholder 4"/>
          <p:cNvSpPr>
            <a:spLocks noGrp="1"/>
          </p:cNvSpPr>
          <p:nvPr>
            <p:ph sz="half" idx="1"/>
          </p:nvPr>
        </p:nvSpPr>
        <p:spPr/>
        <p:txBody>
          <a:bodyPr>
            <a:normAutofit fontScale="92500" lnSpcReduction="20000"/>
          </a:bodyPr>
          <a:lstStyle/>
          <a:p>
            <a:r>
              <a:rPr lang="en-GB" b="1" u="sng" dirty="0"/>
              <a:t>Snack</a:t>
            </a:r>
            <a:endParaRPr lang="en-GB" dirty="0"/>
          </a:p>
          <a:p>
            <a:r>
              <a:rPr lang="en-GB" dirty="0"/>
              <a:t>Nursery children have a small snack each day; a charge of £1 per week is made for this. Please pay weekly or half-termly by placing the money in the money bag with your child’s name on. Snack includes milk, fruit, toast, crumpets, bread sticks and dips, sandwiches, yoghurts, crackers and cheese, biscuits</a:t>
            </a:r>
            <a:r>
              <a:rPr lang="en-GB" dirty="0" smtClean="0"/>
              <a:t>. </a:t>
            </a:r>
            <a:r>
              <a:rPr lang="en-GB" b="1" i="1" dirty="0"/>
              <a:t>Please inform a member of staff if your child does not like milk or if your child has any allergies.</a:t>
            </a:r>
          </a:p>
          <a:p>
            <a:endParaRPr lang="en-GB" dirty="0"/>
          </a:p>
        </p:txBody>
      </p:sp>
      <p:sp>
        <p:nvSpPr>
          <p:cNvPr id="12" name="Content Placeholder 11"/>
          <p:cNvSpPr>
            <a:spLocks noGrp="1"/>
          </p:cNvSpPr>
          <p:nvPr>
            <p:ph sz="half" idx="2"/>
          </p:nvPr>
        </p:nvSpPr>
        <p:spPr/>
        <p:txBody>
          <a:bodyPr>
            <a:normAutofit fontScale="92500" lnSpcReduction="20000"/>
          </a:bodyPr>
          <a:lstStyle/>
          <a:p>
            <a:r>
              <a:rPr lang="en-GB" b="1" u="sng" dirty="0"/>
              <a:t>Lunch (for 30hours children only)</a:t>
            </a:r>
            <a:endParaRPr lang="en-GB" dirty="0"/>
          </a:p>
          <a:p>
            <a:r>
              <a:rPr lang="en-GB" dirty="0"/>
              <a:t>You will need to provide a packed lunch for your child.</a:t>
            </a:r>
          </a:p>
          <a:p>
            <a:r>
              <a:rPr lang="en-GB" dirty="0"/>
              <a:t>A Healthy packed Lunch Leaflet will be provided to give advice on what to give your child.</a:t>
            </a:r>
          </a:p>
          <a:p>
            <a:r>
              <a:rPr lang="en-GB" dirty="0"/>
              <a:t>Or a school hot dinner can be provided for a small charge</a:t>
            </a:r>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3120754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u="sng" dirty="0" smtClean="0"/>
              <a:t>Absence/illness </a:t>
            </a:r>
            <a:endParaRPr lang="en-GB" dirty="0"/>
          </a:p>
        </p:txBody>
      </p:sp>
      <p:sp>
        <p:nvSpPr>
          <p:cNvPr id="6" name="Content Placeholder 5"/>
          <p:cNvSpPr>
            <a:spLocks noGrp="1"/>
          </p:cNvSpPr>
          <p:nvPr>
            <p:ph sz="half" idx="1"/>
          </p:nvPr>
        </p:nvSpPr>
        <p:spPr/>
        <p:txBody>
          <a:bodyPr/>
          <a:lstStyle/>
          <a:p>
            <a:pPr marL="0" indent="0">
              <a:buNone/>
            </a:pPr>
            <a:r>
              <a:rPr lang="en-GB" b="1" u="sng" dirty="0" smtClean="0"/>
              <a:t>Absence</a:t>
            </a:r>
          </a:p>
          <a:p>
            <a:pPr marL="0" indent="0">
              <a:buNone/>
            </a:pPr>
            <a:r>
              <a:rPr lang="en-GB" dirty="0" smtClean="0"/>
              <a:t>Please </a:t>
            </a:r>
            <a:r>
              <a:rPr lang="en-GB" dirty="0"/>
              <a:t>let us know if your child is likely to be absent for whatever reason.  </a:t>
            </a:r>
          </a:p>
          <a:p>
            <a:r>
              <a:rPr lang="en-GB" dirty="0"/>
              <a:t>If your child is ill, please keep them at home until they are well again.  You can phone school (477 8205) to inform the office that your child will be absent.  </a:t>
            </a:r>
          </a:p>
          <a:p>
            <a:pPr marL="0" indent="0">
              <a:buNone/>
            </a:pPr>
            <a:endParaRPr lang="en-GB" dirty="0"/>
          </a:p>
          <a:p>
            <a:endParaRPr lang="en-GB" dirty="0"/>
          </a:p>
        </p:txBody>
      </p:sp>
      <p:sp>
        <p:nvSpPr>
          <p:cNvPr id="7" name="Content Placeholder 6"/>
          <p:cNvSpPr>
            <a:spLocks noGrp="1"/>
          </p:cNvSpPr>
          <p:nvPr>
            <p:ph sz="half" idx="2"/>
          </p:nvPr>
        </p:nvSpPr>
        <p:spPr/>
        <p:txBody>
          <a:bodyPr/>
          <a:lstStyle/>
          <a:p>
            <a:r>
              <a:rPr lang="en-GB" b="1" u="sng" dirty="0"/>
              <a:t>Medicines</a:t>
            </a:r>
            <a:endParaRPr lang="en-GB" dirty="0"/>
          </a:p>
          <a:p>
            <a:r>
              <a:rPr lang="en-GB" dirty="0"/>
              <a:t>Medicines should be given at home; staff cannot take responsibility for them.  Inhalers will be administered to children with written permission from the parent/carer. Please can you bring your child’s Asthma card.</a:t>
            </a:r>
          </a:p>
          <a:p>
            <a:endParaRPr lang="en-GB" dirty="0"/>
          </a:p>
        </p:txBody>
      </p:sp>
    </p:spTree>
    <p:extLst>
      <p:ext uri="{BB962C8B-B14F-4D97-AF65-F5344CB8AC3E}">
        <p14:creationId xmlns:p14="http://schemas.microsoft.com/office/powerpoint/2010/main" val="3495850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Curriculum</a:t>
            </a:r>
            <a:endParaRPr lang="en-GB" dirty="0"/>
          </a:p>
        </p:txBody>
      </p:sp>
      <p:sp>
        <p:nvSpPr>
          <p:cNvPr id="6" name="Content Placeholder 5"/>
          <p:cNvSpPr>
            <a:spLocks noGrp="1"/>
          </p:cNvSpPr>
          <p:nvPr>
            <p:ph idx="1"/>
          </p:nvPr>
        </p:nvSpPr>
        <p:spPr>
          <a:xfrm>
            <a:off x="838200" y="1184856"/>
            <a:ext cx="10515600" cy="4992107"/>
          </a:xfrm>
        </p:spPr>
        <p:txBody>
          <a:bodyPr>
            <a:normAutofit/>
          </a:bodyPr>
          <a:lstStyle/>
          <a:p>
            <a:pPr marL="0" indent="0">
              <a:buNone/>
            </a:pPr>
            <a:endParaRPr lang="en-GB" dirty="0"/>
          </a:p>
          <a:p>
            <a:r>
              <a:rPr lang="en-GB" dirty="0"/>
              <a:t>In Nursery we use the ‘Early Years Foundation Stage Framework’ as guidance for our expectations of children – these are divided into 7 areas of </a:t>
            </a:r>
            <a:r>
              <a:rPr lang="en-GB" dirty="0" smtClean="0"/>
              <a:t>Learning </a:t>
            </a:r>
            <a:r>
              <a:rPr lang="en-GB" dirty="0"/>
              <a:t>and we plan </a:t>
            </a:r>
            <a:r>
              <a:rPr lang="en-GB" dirty="0" smtClean="0"/>
              <a:t>to ensure the </a:t>
            </a:r>
            <a:r>
              <a:rPr lang="en-GB" dirty="0"/>
              <a:t>environment, activities and experiences around </a:t>
            </a:r>
            <a:r>
              <a:rPr lang="en-GB" dirty="0" smtClean="0"/>
              <a:t>them </a:t>
            </a:r>
            <a:r>
              <a:rPr lang="en-GB" dirty="0"/>
              <a:t>promote learning. </a:t>
            </a:r>
            <a:endParaRPr lang="en-GB" dirty="0" smtClean="0"/>
          </a:p>
          <a:p>
            <a:r>
              <a:rPr lang="en-GB" dirty="0" smtClean="0"/>
              <a:t>The </a:t>
            </a:r>
            <a:r>
              <a:rPr lang="en-GB" dirty="0"/>
              <a:t>3 prime areas are:</a:t>
            </a:r>
          </a:p>
          <a:p>
            <a:pPr lvl="0"/>
            <a:r>
              <a:rPr lang="en-GB" b="1" dirty="0"/>
              <a:t>Personal, Social and Emotional </a:t>
            </a:r>
            <a:r>
              <a:rPr lang="en-GB" b="1" dirty="0" smtClean="0"/>
              <a:t>Development</a:t>
            </a:r>
          </a:p>
          <a:p>
            <a:pPr lvl="0"/>
            <a:r>
              <a:rPr lang="en-GB" dirty="0" smtClean="0"/>
              <a:t>Making friends, learning to share </a:t>
            </a:r>
          </a:p>
          <a:p>
            <a:pPr lvl="0"/>
            <a:r>
              <a:rPr lang="en-GB" dirty="0" smtClean="0"/>
              <a:t>Building confidence </a:t>
            </a:r>
          </a:p>
          <a:p>
            <a:pPr lvl="0"/>
            <a:r>
              <a:rPr lang="en-GB" dirty="0" smtClean="0"/>
              <a:t>Learning to follow routines and boundaries </a:t>
            </a:r>
          </a:p>
        </p:txBody>
      </p:sp>
    </p:spTree>
    <p:extLst>
      <p:ext uri="{BB962C8B-B14F-4D97-AF65-F5344CB8AC3E}">
        <p14:creationId xmlns:p14="http://schemas.microsoft.com/office/powerpoint/2010/main" val="349555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and Language</a:t>
            </a:r>
            <a:br>
              <a:rPr lang="en-GB" dirty="0"/>
            </a:br>
            <a:endParaRPr lang="en-GB" dirty="0"/>
          </a:p>
        </p:txBody>
      </p:sp>
      <p:sp>
        <p:nvSpPr>
          <p:cNvPr id="6" name="Content Placeholder 5"/>
          <p:cNvSpPr>
            <a:spLocks noGrp="1"/>
          </p:cNvSpPr>
          <p:nvPr>
            <p:ph idx="1"/>
          </p:nvPr>
        </p:nvSpPr>
        <p:spPr/>
        <p:txBody>
          <a:bodyPr>
            <a:normAutofit/>
          </a:bodyPr>
          <a:lstStyle/>
          <a:p>
            <a:endParaRPr lang="en-GB" dirty="0"/>
          </a:p>
          <a:p>
            <a:r>
              <a:rPr lang="en-GB" b="1" dirty="0" smtClean="0"/>
              <a:t>Listening &amp; Attention</a:t>
            </a:r>
            <a:r>
              <a:rPr lang="en-GB" dirty="0" smtClean="0"/>
              <a:t>; Can listen in small groups, showing attention, can join in with rhymes and songs</a:t>
            </a:r>
          </a:p>
          <a:p>
            <a:r>
              <a:rPr lang="en-GB" b="1" dirty="0" smtClean="0"/>
              <a:t>Understanding; </a:t>
            </a:r>
            <a:r>
              <a:rPr lang="en-GB" dirty="0" smtClean="0"/>
              <a:t>instructions, who, what, where, why questions </a:t>
            </a:r>
          </a:p>
          <a:p>
            <a:r>
              <a:rPr lang="en-GB" b="1" dirty="0" smtClean="0"/>
              <a:t>Speaking; </a:t>
            </a:r>
            <a:r>
              <a:rPr lang="en-GB" dirty="0" smtClean="0"/>
              <a:t>retelling a past event being able to explain, use new vocabulary,  </a:t>
            </a:r>
          </a:p>
          <a:p>
            <a:endParaRPr lang="en-GB" dirty="0"/>
          </a:p>
          <a:p>
            <a:endParaRPr lang="en-GB" dirty="0"/>
          </a:p>
        </p:txBody>
      </p:sp>
    </p:spTree>
    <p:extLst>
      <p:ext uri="{BB962C8B-B14F-4D97-AF65-F5344CB8AC3E}">
        <p14:creationId xmlns:p14="http://schemas.microsoft.com/office/powerpoint/2010/main" val="411779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Physical Development</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Moving &amp; Handling </a:t>
            </a:r>
          </a:p>
          <a:p>
            <a:pPr marL="0" indent="0">
              <a:buNone/>
            </a:pPr>
            <a:r>
              <a:rPr lang="en-GB" dirty="0" smtClean="0"/>
              <a:t>Developing fine motor skills</a:t>
            </a:r>
          </a:p>
          <a:p>
            <a:pPr marL="0" indent="0">
              <a:buNone/>
            </a:pPr>
            <a:r>
              <a:rPr lang="en-GB" dirty="0" smtClean="0"/>
              <a:t>Getting ready to write </a:t>
            </a:r>
          </a:p>
          <a:p>
            <a:pPr marL="0" indent="0">
              <a:buNone/>
            </a:pPr>
            <a:r>
              <a:rPr lang="en-GB" dirty="0" smtClean="0"/>
              <a:t>Gross motor </a:t>
            </a:r>
          </a:p>
          <a:p>
            <a:pPr marL="0" indent="0">
              <a:buNone/>
            </a:pPr>
            <a:endParaRPr lang="en-GB" dirty="0"/>
          </a:p>
          <a:p>
            <a:pPr marL="0" indent="0">
              <a:buNone/>
            </a:pPr>
            <a:r>
              <a:rPr lang="en-GB" dirty="0" smtClean="0"/>
              <a:t>Health &amp; self care </a:t>
            </a:r>
          </a:p>
          <a:p>
            <a:pPr marL="0" indent="0">
              <a:buNone/>
            </a:pPr>
            <a:r>
              <a:rPr lang="en-GB" dirty="0" smtClean="0"/>
              <a:t>Becoming independent; Putting own coat on, Washing hands independently</a:t>
            </a:r>
          </a:p>
        </p:txBody>
      </p:sp>
    </p:spTree>
    <p:extLst>
      <p:ext uri="{BB962C8B-B14F-4D97-AF65-F5344CB8AC3E}">
        <p14:creationId xmlns:p14="http://schemas.microsoft.com/office/powerpoint/2010/main" val="200338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4 specific Areas are-</a:t>
            </a:r>
            <a:r>
              <a:rPr lang="en-GB" dirty="0"/>
              <a:t/>
            </a:r>
            <a:br>
              <a:rPr lang="en-GB" dirty="0"/>
            </a:br>
            <a:endParaRPr lang="en-GB" dirty="0"/>
          </a:p>
        </p:txBody>
      </p:sp>
      <p:sp>
        <p:nvSpPr>
          <p:cNvPr id="3" name="Content Placeholder 2"/>
          <p:cNvSpPr>
            <a:spLocks noGrp="1"/>
          </p:cNvSpPr>
          <p:nvPr>
            <p:ph idx="1"/>
          </p:nvPr>
        </p:nvSpPr>
        <p:spPr/>
        <p:txBody>
          <a:bodyPr/>
          <a:lstStyle/>
          <a:p>
            <a:pPr lvl="0"/>
            <a:r>
              <a:rPr lang="en-GB" dirty="0" smtClean="0"/>
              <a:t>Mathematical Development; number, shape, space &amp; measure</a:t>
            </a:r>
            <a:endParaRPr lang="en-GB" dirty="0"/>
          </a:p>
          <a:p>
            <a:pPr lvl="0"/>
            <a:r>
              <a:rPr lang="en-GB" dirty="0" smtClean="0"/>
              <a:t>Literacy; Reading, writing</a:t>
            </a:r>
            <a:endParaRPr lang="en-GB" dirty="0"/>
          </a:p>
          <a:p>
            <a:pPr lvl="0"/>
            <a:r>
              <a:rPr lang="en-GB" dirty="0"/>
              <a:t> Understanding of the </a:t>
            </a:r>
            <a:r>
              <a:rPr lang="en-GB" dirty="0" smtClean="0"/>
              <a:t>World; The world around them, family experiences, Technology</a:t>
            </a:r>
            <a:endParaRPr lang="en-GB" dirty="0"/>
          </a:p>
          <a:p>
            <a:pPr lvl="0"/>
            <a:r>
              <a:rPr lang="en-GB" dirty="0"/>
              <a:t>Expressive Arts and </a:t>
            </a:r>
            <a:r>
              <a:rPr lang="en-GB" dirty="0" smtClean="0"/>
              <a:t>Design; singing, dancing, being imaginative, building or being creative</a:t>
            </a:r>
            <a:endParaRPr lang="en-GB" dirty="0"/>
          </a:p>
          <a:p>
            <a:r>
              <a:rPr lang="en-GB" dirty="0"/>
              <a:t>(</a:t>
            </a:r>
            <a:r>
              <a:rPr lang="en-GB" b="1" i="1" dirty="0"/>
              <a:t>You will receive a flyer each half term to let you know what your child will be doing in Nursery</a:t>
            </a:r>
            <a:r>
              <a:rPr lang="en-GB" i="1" dirty="0"/>
              <a:t>.)</a:t>
            </a:r>
            <a:endParaRPr lang="en-GB" dirty="0"/>
          </a:p>
          <a:p>
            <a:endParaRPr lang="en-GB" dirty="0"/>
          </a:p>
          <a:p>
            <a:endParaRPr lang="en-GB" dirty="0"/>
          </a:p>
        </p:txBody>
      </p:sp>
    </p:spTree>
    <p:extLst>
      <p:ext uri="{BB962C8B-B14F-4D97-AF65-F5344CB8AC3E}">
        <p14:creationId xmlns:p14="http://schemas.microsoft.com/office/powerpoint/2010/main" val="331253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endParaRPr lang="en-GB" dirty="0"/>
          </a:p>
        </p:txBody>
      </p:sp>
      <p:sp>
        <p:nvSpPr>
          <p:cNvPr id="3" name="Content Placeholder 2"/>
          <p:cNvSpPr>
            <a:spLocks noGrp="1"/>
          </p:cNvSpPr>
          <p:nvPr>
            <p:ph idx="1"/>
          </p:nvPr>
        </p:nvSpPr>
        <p:spPr>
          <a:xfrm>
            <a:off x="838200" y="1378634"/>
            <a:ext cx="10515600" cy="4798329"/>
          </a:xfrm>
        </p:spPr>
        <p:txBody>
          <a:bodyPr>
            <a:normAutofit fontScale="92500" lnSpcReduction="20000"/>
          </a:bodyPr>
          <a:lstStyle/>
          <a:p>
            <a:r>
              <a:rPr lang="en-GB" sz="3100" dirty="0"/>
              <a:t>Play is at the centre of learning for our children, sometimes it is a planned activity, sometimes the children will explore and initiate an activity. Through their play, we extend their </a:t>
            </a:r>
            <a:r>
              <a:rPr lang="en-GB" sz="3100" dirty="0" smtClean="0"/>
              <a:t>learning; </a:t>
            </a:r>
            <a:r>
              <a:rPr lang="en-GB" sz="3100" dirty="0"/>
              <a:t>challenge and help develop an enthusiasm to learn. </a:t>
            </a:r>
            <a:endParaRPr lang="en-GB" sz="3100" dirty="0" smtClean="0"/>
          </a:p>
          <a:p>
            <a:endParaRPr lang="en-GB" sz="3100" dirty="0"/>
          </a:p>
          <a:p>
            <a:r>
              <a:rPr lang="en-GB" sz="3100" dirty="0" smtClean="0"/>
              <a:t>In </a:t>
            </a:r>
            <a:r>
              <a:rPr lang="en-GB" sz="3100" dirty="0"/>
              <a:t>the early years, children develop rapidly and at different paces, we observe, keep records and assess children throughout their time with us in order to help them move on. We encourage children to feel secure and build on the knowledge and interests they already have</a:t>
            </a:r>
            <a:r>
              <a:rPr lang="en-GB" sz="3100" dirty="0" smtClean="0"/>
              <a:t>.</a:t>
            </a:r>
          </a:p>
          <a:p>
            <a:endParaRPr lang="en-GB" sz="3100" dirty="0"/>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608471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Toileting</a:t>
            </a:r>
            <a:endParaRPr lang="en-GB" dirty="0"/>
          </a:p>
        </p:txBody>
      </p:sp>
      <p:sp>
        <p:nvSpPr>
          <p:cNvPr id="3" name="Content Placeholder 2"/>
          <p:cNvSpPr>
            <a:spLocks noGrp="1"/>
          </p:cNvSpPr>
          <p:nvPr>
            <p:ph idx="1"/>
          </p:nvPr>
        </p:nvSpPr>
        <p:spPr/>
        <p:txBody>
          <a:bodyPr/>
          <a:lstStyle/>
          <a:p>
            <a:r>
              <a:rPr lang="en-GB" dirty="0"/>
              <a:t>By the time children start nursery, it is our school policy that the children must be toilet trained.  If your child is not toilet trained, please feel free to speak to a member of staff for useful strategies to use before they start.  Unfortunately, we cannot take responsibility for toilet training your child.  </a:t>
            </a:r>
          </a:p>
          <a:p>
            <a:r>
              <a:rPr lang="en-GB" dirty="0"/>
              <a:t>If your child has specific medical needs and struggles with toilet training,  we will again work with you to introduce strategies when your child is ready and will seek advice from outside agencies to help us work together to meet your child’s needs.</a:t>
            </a:r>
          </a:p>
          <a:p>
            <a:endParaRPr lang="en-GB" dirty="0"/>
          </a:p>
        </p:txBody>
      </p:sp>
    </p:spTree>
    <p:extLst>
      <p:ext uri="{BB962C8B-B14F-4D97-AF65-F5344CB8AC3E}">
        <p14:creationId xmlns:p14="http://schemas.microsoft.com/office/powerpoint/2010/main" val="280743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to our Nursery </a:t>
            </a:r>
            <a:endParaRPr lang="en-GB" dirty="0"/>
          </a:p>
        </p:txBody>
      </p:sp>
      <p:sp>
        <p:nvSpPr>
          <p:cNvPr id="3" name="Content Placeholder 2"/>
          <p:cNvSpPr>
            <a:spLocks noGrp="1"/>
          </p:cNvSpPr>
          <p:nvPr>
            <p:ph idx="1"/>
          </p:nvPr>
        </p:nvSpPr>
        <p:spPr/>
        <p:txBody>
          <a:bodyPr>
            <a:normAutofit/>
          </a:bodyPr>
          <a:lstStyle/>
          <a:p>
            <a:pPr marL="0" indent="0">
              <a:buNone/>
            </a:pPr>
            <a:r>
              <a:rPr lang="en-GB" dirty="0"/>
              <a:t>Dear Parents and Carers,</a:t>
            </a:r>
          </a:p>
          <a:p>
            <a:pPr marL="0" indent="0">
              <a:buNone/>
            </a:pPr>
            <a:r>
              <a:rPr lang="en-GB" dirty="0"/>
              <a:t> </a:t>
            </a:r>
          </a:p>
          <a:p>
            <a:pPr marL="0" indent="0">
              <a:buNone/>
            </a:pPr>
            <a:r>
              <a:rPr lang="en-GB" dirty="0"/>
              <a:t>Welcome to our Nursery, we look forward to getting to know you and your child throughout your time with us. This </a:t>
            </a:r>
            <a:r>
              <a:rPr lang="en-GB" dirty="0" smtClean="0"/>
              <a:t>power point </a:t>
            </a:r>
            <a:r>
              <a:rPr lang="en-GB" dirty="0"/>
              <a:t>will hopefully answer some of your questions about Nursery life but if you need to know more please do not hesitate to ask </a:t>
            </a:r>
            <a:r>
              <a:rPr lang="en-GB" dirty="0" smtClean="0"/>
              <a:t>a </a:t>
            </a:r>
            <a:r>
              <a:rPr lang="en-GB" dirty="0"/>
              <a:t>member of Nursery staff.  We aim to work in partnership with you to benefit the development of your child. We are sure your child will have a wonderful time with us</a:t>
            </a:r>
            <a:r>
              <a:rPr lang="en-GB" dirty="0" smtClean="0"/>
              <a:t>.  </a:t>
            </a:r>
            <a:endParaRPr lang="en-GB" dirty="0"/>
          </a:p>
          <a:p>
            <a:pPr marL="0" indent="0">
              <a:buNone/>
            </a:pPr>
            <a:r>
              <a:rPr lang="en-GB" dirty="0"/>
              <a:t> </a:t>
            </a:r>
          </a:p>
          <a:p>
            <a:endParaRPr lang="en-GB" dirty="0"/>
          </a:p>
        </p:txBody>
      </p:sp>
      <p:pic>
        <p:nvPicPr>
          <p:cNvPr id="4" name="Picture 1" descr="ba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6981" y="566194"/>
            <a:ext cx="1207077" cy="131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3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Settling your child in Nursery</a:t>
            </a:r>
          </a:p>
        </p:txBody>
      </p:sp>
      <p:sp>
        <p:nvSpPr>
          <p:cNvPr id="3" name="Content Placeholder 2"/>
          <p:cNvSpPr>
            <a:spLocks noGrp="1"/>
          </p:cNvSpPr>
          <p:nvPr>
            <p:ph idx="1"/>
          </p:nvPr>
        </p:nvSpPr>
        <p:spPr/>
        <p:txBody>
          <a:bodyPr/>
          <a:lstStyle/>
          <a:p>
            <a:r>
              <a:rPr lang="en-GB" dirty="0"/>
              <a:t>In Nursery there will be a transition period</a:t>
            </a:r>
          </a:p>
          <a:p>
            <a:r>
              <a:rPr lang="en-GB" dirty="0"/>
              <a:t>First day will be 1 hour</a:t>
            </a:r>
          </a:p>
          <a:p>
            <a:r>
              <a:rPr lang="en-GB" dirty="0"/>
              <a:t>We will gradually increase this time, this will depend on each individual child</a:t>
            </a:r>
          </a:p>
          <a:p>
            <a:endParaRPr lang="en-GB" dirty="0"/>
          </a:p>
          <a:p>
            <a:r>
              <a:rPr lang="en-GB" dirty="0"/>
              <a:t>30 hour children – usually 2 weeks </a:t>
            </a:r>
            <a:endParaRPr lang="en-GB" dirty="0" smtClean="0"/>
          </a:p>
          <a:p>
            <a:endParaRPr lang="en-GB" dirty="0"/>
          </a:p>
          <a:p>
            <a:r>
              <a:rPr lang="en-GB" dirty="0" smtClean="0"/>
              <a:t>Week of 14</a:t>
            </a:r>
            <a:r>
              <a:rPr lang="en-GB" baseline="30000" dirty="0" smtClean="0"/>
              <a:t>th</a:t>
            </a:r>
            <a:r>
              <a:rPr lang="en-GB" dirty="0" smtClean="0"/>
              <a:t> September; Tuesday </a:t>
            </a:r>
            <a:r>
              <a:rPr lang="en-GB" smtClean="0"/>
              <a:t>&amp; Thursday</a:t>
            </a:r>
            <a:endParaRPr lang="en-GB" dirty="0"/>
          </a:p>
          <a:p>
            <a:endParaRPr lang="en-GB" dirty="0"/>
          </a:p>
        </p:txBody>
      </p:sp>
    </p:spTree>
    <p:extLst>
      <p:ext uri="{BB962C8B-B14F-4D97-AF65-F5344CB8AC3E}">
        <p14:creationId xmlns:p14="http://schemas.microsoft.com/office/powerpoint/2010/main" val="208667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9003" y="308020"/>
            <a:ext cx="3484807" cy="348480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149" y="282262"/>
            <a:ext cx="3536324" cy="353632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120130" y="418025"/>
            <a:ext cx="3213279" cy="321327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19" y="3844325"/>
            <a:ext cx="4080030" cy="304743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0616" y="3937966"/>
            <a:ext cx="3829289" cy="286014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8173738" y="4008507"/>
            <a:ext cx="3262317" cy="2436669"/>
          </a:xfrm>
          <a:prstGeom prst="rect">
            <a:avLst/>
          </a:prstGeom>
        </p:spPr>
      </p:pic>
    </p:spTree>
    <p:extLst>
      <p:ext uri="{BB962C8B-B14F-4D97-AF65-F5344CB8AC3E}">
        <p14:creationId xmlns:p14="http://schemas.microsoft.com/office/powerpoint/2010/main" val="117719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204" y="762177"/>
            <a:ext cx="3676147" cy="27457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3276" y="762177"/>
            <a:ext cx="3676147" cy="27457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540" y="296985"/>
            <a:ext cx="3676148" cy="3676148"/>
          </a:xfrm>
          <a:prstGeom prst="rect">
            <a:avLst/>
          </a:prstGeom>
        </p:spPr>
      </p:pic>
    </p:spTree>
    <p:extLst>
      <p:ext uri="{BB962C8B-B14F-4D97-AF65-F5344CB8AC3E}">
        <p14:creationId xmlns:p14="http://schemas.microsoft.com/office/powerpoint/2010/main" val="76892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08" y="179230"/>
            <a:ext cx="3336701" cy="33367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12842" y="2588652"/>
            <a:ext cx="3753119" cy="37531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011732" y="0"/>
            <a:ext cx="3888346" cy="3888346"/>
          </a:xfrm>
          <a:prstGeom prst="rect">
            <a:avLst/>
          </a:prstGeom>
        </p:spPr>
      </p:pic>
    </p:spTree>
    <p:extLst>
      <p:ext uri="{BB962C8B-B14F-4D97-AF65-F5344CB8AC3E}">
        <p14:creationId xmlns:p14="http://schemas.microsoft.com/office/powerpoint/2010/main" val="10439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6058" y="1214964"/>
            <a:ext cx="5654048" cy="42230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39981" y="4599104"/>
            <a:ext cx="2592153" cy="19670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641745" y="4478976"/>
            <a:ext cx="2379024" cy="237902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309438" y="2054374"/>
            <a:ext cx="2440545" cy="244054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169152" y="1938469"/>
            <a:ext cx="2285999" cy="2285999"/>
          </a:xfrm>
          <a:prstGeom prst="rect">
            <a:avLst/>
          </a:prstGeom>
        </p:spPr>
      </p:pic>
      <p:sp>
        <p:nvSpPr>
          <p:cNvPr id="9" name="Rectangle 8"/>
          <p:cNvSpPr/>
          <p:nvPr/>
        </p:nvSpPr>
        <p:spPr>
          <a:xfrm>
            <a:off x="4055169" y="192769"/>
            <a:ext cx="4001160"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Reading Area</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0324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GB" dirty="0" smtClean="0"/>
          </a:p>
          <a:p>
            <a:pPr algn="ctr"/>
            <a:endParaRPr lang="en-GB" dirty="0" smtClean="0"/>
          </a:p>
          <a:p>
            <a:pPr algn="ctr"/>
            <a:endParaRPr lang="en-GB" dirty="0"/>
          </a:p>
          <a:p>
            <a:pPr algn="ctr"/>
            <a:r>
              <a:rPr lang="en-GB" dirty="0" smtClean="0"/>
              <a:t>Once </a:t>
            </a:r>
            <a:r>
              <a:rPr lang="en-GB" dirty="0"/>
              <a:t>again “</a:t>
            </a:r>
            <a:r>
              <a:rPr lang="en-GB" b="1" dirty="0"/>
              <a:t>Welcome</a:t>
            </a:r>
            <a:r>
              <a:rPr lang="en-GB" dirty="0"/>
              <a:t>” to the Nursery, if you would like to know anything else about us, then feel </a:t>
            </a:r>
            <a:r>
              <a:rPr lang="en-GB" dirty="0" smtClean="0"/>
              <a:t>free </a:t>
            </a:r>
            <a:r>
              <a:rPr lang="en-GB" dirty="0"/>
              <a:t>to </a:t>
            </a:r>
            <a:r>
              <a:rPr lang="en-GB" dirty="0" smtClean="0"/>
              <a:t>email school and I will try to answer any questions that you may </a:t>
            </a:r>
            <a:r>
              <a:rPr lang="en-GB" dirty="0"/>
              <a:t>have. </a:t>
            </a:r>
            <a:endParaRPr lang="en-GB" dirty="0" smtClean="0"/>
          </a:p>
          <a:p>
            <a:pPr marL="0" indent="0" algn="ctr">
              <a:buNone/>
            </a:pPr>
            <a:r>
              <a:rPr lang="en-GB" dirty="0" smtClean="0">
                <a:hlinkClick r:id="rId2"/>
              </a:rPr>
              <a:t>peterandpaul@knowsley.gov.uk</a:t>
            </a:r>
            <a:endParaRPr lang="en-GB" dirty="0" smtClean="0"/>
          </a:p>
          <a:p>
            <a:pPr marL="0" indent="0" algn="ctr">
              <a:buNone/>
            </a:pPr>
            <a:r>
              <a:rPr lang="en-GB" b="1" dirty="0" smtClean="0"/>
              <a:t>Thank you</a:t>
            </a:r>
            <a:endParaRPr lang="en-GB" b="1" dirty="0"/>
          </a:p>
          <a:p>
            <a:pPr marL="0" indent="0" algn="ctr">
              <a:buNone/>
            </a:pPr>
            <a:r>
              <a:rPr lang="en-GB" dirty="0"/>
              <a:t>Mrs Foot (Nursery Teacher</a:t>
            </a:r>
            <a:r>
              <a:rPr lang="en-GB" dirty="0" smtClean="0"/>
              <a:t>)</a:t>
            </a:r>
          </a:p>
          <a:p>
            <a:pPr marL="0" indent="0">
              <a:buNone/>
            </a:pPr>
            <a:endParaRPr lang="en-GB" dirty="0"/>
          </a:p>
          <a:p>
            <a:endParaRPr lang="en-GB" dirty="0"/>
          </a:p>
        </p:txBody>
      </p:sp>
      <p:pic>
        <p:nvPicPr>
          <p:cNvPr id="4" name="Picture 2" descr="cropped-cropped-cropped-Kids-going-back-to-scho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668" y="369625"/>
            <a:ext cx="5852160" cy="89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ba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6306" y="1699014"/>
            <a:ext cx="1339388" cy="145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29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CHILDREN’S MISSION STATEMENT</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fontAlgn="base"/>
            <a:r>
              <a:rPr lang="en-GB" dirty="0" smtClean="0"/>
              <a:t>In </a:t>
            </a:r>
            <a:r>
              <a:rPr lang="en-GB" dirty="0"/>
              <a:t>our school:</a:t>
            </a:r>
          </a:p>
          <a:p>
            <a:pPr fontAlgn="base"/>
            <a:r>
              <a:rPr lang="en-GB" dirty="0"/>
              <a:t>We will work together, try our best and live as Jesus taught us by showing love, care and respect.</a:t>
            </a:r>
          </a:p>
          <a:p>
            <a:endParaRPr lang="en-GB" dirty="0"/>
          </a:p>
        </p:txBody>
      </p:sp>
    </p:spTree>
    <p:extLst>
      <p:ext uri="{BB962C8B-B14F-4D97-AF65-F5344CB8AC3E}">
        <p14:creationId xmlns:p14="http://schemas.microsoft.com/office/powerpoint/2010/main" val="903093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Staff in the Nursery</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b="1" u="sng" dirty="0" smtClean="0"/>
              <a:t>Nursery </a:t>
            </a:r>
            <a:r>
              <a:rPr lang="en-GB" b="1" u="sng" dirty="0"/>
              <a:t>Teacher </a:t>
            </a:r>
            <a:endParaRPr lang="en-GB" dirty="0"/>
          </a:p>
          <a:p>
            <a:r>
              <a:rPr lang="en-GB" dirty="0"/>
              <a:t>Mrs Foot </a:t>
            </a:r>
          </a:p>
        </p:txBody>
      </p:sp>
      <p:pic>
        <p:nvPicPr>
          <p:cNvPr id="4" name="Picture 1" descr="ba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261" y="230188"/>
            <a:ext cx="1207077" cy="131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20325" y="1840874"/>
            <a:ext cx="4320862" cy="3240647"/>
          </a:xfrm>
          <a:prstGeom prst="rect">
            <a:avLst/>
          </a:prstGeom>
        </p:spPr>
      </p:pic>
    </p:spTree>
    <p:extLst>
      <p:ext uri="{BB962C8B-B14F-4D97-AF65-F5344CB8AC3E}">
        <p14:creationId xmlns:p14="http://schemas.microsoft.com/office/powerpoint/2010/main" val="267369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3748"/>
          </a:xfrm>
        </p:spPr>
        <p:txBody>
          <a:bodyPr>
            <a:normAutofit fontScale="90000"/>
          </a:bodyPr>
          <a:lstStyle/>
          <a:p>
            <a:r>
              <a:rPr lang="en-GB" dirty="0" smtClean="0"/>
              <a:t>Mrs Radcliffe		Miss Sultan               Mrs </a:t>
            </a:r>
            <a:r>
              <a:rPr lang="en-GB" dirty="0" err="1" smtClean="0"/>
              <a:t>Spinks</a:t>
            </a:r>
            <a:r>
              <a:rPr lang="en-GB" dirty="0" smtClean="0"/>
              <a:t>  </a:t>
            </a:r>
            <a:endParaRPr lang="en-GB" dirty="0"/>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6160" y="1892535"/>
            <a:ext cx="3892726" cy="2907529"/>
          </a:xfr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34819" y="1919441"/>
            <a:ext cx="3892726" cy="290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906668" y="1872437"/>
            <a:ext cx="3946540" cy="2947724"/>
          </a:xfrm>
          <a:prstGeom prst="rect">
            <a:avLst/>
          </a:prstGeom>
        </p:spPr>
      </p:pic>
    </p:spTree>
    <p:extLst>
      <p:ext uri="{BB962C8B-B14F-4D97-AF65-F5344CB8AC3E}">
        <p14:creationId xmlns:p14="http://schemas.microsoft.com/office/powerpoint/2010/main" val="403182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1964" y="195912"/>
            <a:ext cx="5632718" cy="6662087"/>
          </a:xfrm>
        </p:spPr>
      </p:pic>
    </p:spTree>
    <p:extLst>
      <p:ext uri="{BB962C8B-B14F-4D97-AF65-F5344CB8AC3E}">
        <p14:creationId xmlns:p14="http://schemas.microsoft.com/office/powerpoint/2010/main" val="979692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fontScale="92500" lnSpcReduction="20000"/>
          </a:bodyPr>
          <a:lstStyle/>
          <a:p>
            <a:r>
              <a:rPr lang="en-GB" b="1" u="sng" dirty="0"/>
              <a:t>Times of Nursery:</a:t>
            </a:r>
            <a:endParaRPr lang="en-GB" dirty="0"/>
          </a:p>
          <a:p>
            <a:r>
              <a:rPr lang="en-GB" dirty="0"/>
              <a:t>Morning session: 8:30am-11:30 am </a:t>
            </a:r>
          </a:p>
          <a:p>
            <a:r>
              <a:rPr lang="en-GB" dirty="0"/>
              <a:t>Afternoon session: 12.30pm-3.30pm  </a:t>
            </a:r>
          </a:p>
          <a:p>
            <a:r>
              <a:rPr lang="en-GB" dirty="0"/>
              <a:t> </a:t>
            </a:r>
          </a:p>
          <a:p>
            <a:r>
              <a:rPr lang="en-GB" dirty="0"/>
              <a:t>We also offer 30hours Nursery Education for those children that are</a:t>
            </a:r>
          </a:p>
          <a:p>
            <a:r>
              <a:rPr lang="en-GB" dirty="0"/>
              <a:t> eligible. You can check if your child is eligible online; </a:t>
            </a:r>
            <a:r>
              <a:rPr lang="en-GB" u="sng" dirty="0">
                <a:hlinkClick r:id="rId2"/>
              </a:rPr>
              <a:t>www.gov.uk/30-hours-free-childcare</a:t>
            </a:r>
            <a:endParaRPr lang="en-GB" dirty="0"/>
          </a:p>
          <a:p>
            <a:r>
              <a:rPr lang="en-GB" dirty="0"/>
              <a:t> </a:t>
            </a:r>
          </a:p>
          <a:p>
            <a:r>
              <a:rPr lang="en-GB" b="1" dirty="0"/>
              <a:t>30 Hours code.</a:t>
            </a:r>
            <a:endParaRPr lang="en-GB" dirty="0"/>
          </a:p>
          <a:p>
            <a:r>
              <a:rPr lang="en-GB" dirty="0"/>
              <a:t>You must ensure that your 30 hour code is submitted to the Admin Staff before the start of each new term.</a:t>
            </a:r>
          </a:p>
          <a:p>
            <a:r>
              <a:rPr lang="en-GB" dirty="0"/>
              <a:t> </a:t>
            </a:r>
          </a:p>
          <a:p>
            <a:r>
              <a:rPr lang="en-GB" dirty="0"/>
              <a:t>There will be </a:t>
            </a:r>
            <a:r>
              <a:rPr lang="en-GB" b="1" dirty="0"/>
              <a:t>a weekly charge of £20</a:t>
            </a:r>
            <a:r>
              <a:rPr lang="en-GB" dirty="0"/>
              <a:t> to cover the cost for the dinner ladies.</a:t>
            </a:r>
          </a:p>
          <a:p>
            <a:pPr marL="0" indent="0">
              <a:buNone/>
            </a:pPr>
            <a:r>
              <a:rPr lang="en-GB" dirty="0"/>
              <a:t> </a:t>
            </a:r>
          </a:p>
        </p:txBody>
      </p:sp>
    </p:spTree>
    <p:extLst>
      <p:ext uri="{BB962C8B-B14F-4D97-AF65-F5344CB8AC3E}">
        <p14:creationId xmlns:p14="http://schemas.microsoft.com/office/powerpoint/2010/main" val="117983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Picking up your child</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Nursery </a:t>
            </a:r>
            <a:r>
              <a:rPr lang="en-GB" dirty="0"/>
              <a:t>children must be brought to and picked up from Nursery by an adult. </a:t>
            </a:r>
            <a:r>
              <a:rPr lang="en-GB" b="1" dirty="0"/>
              <a:t>They will not be allowed home with anyone under the age of sixteen. </a:t>
            </a:r>
            <a:endParaRPr lang="en-GB" dirty="0"/>
          </a:p>
          <a:p>
            <a:r>
              <a:rPr lang="en-GB" dirty="0"/>
              <a:t>We are vigilant on safeguarding your child and will only allow your child to go home with somebody that you have stated on the school permission form for pick up.  In addition to this we would ask that you inform us who is picking your child up </a:t>
            </a:r>
            <a:r>
              <a:rPr lang="en-GB" dirty="0" smtClean="0"/>
              <a:t>daily</a:t>
            </a:r>
            <a:r>
              <a:rPr lang="en-GB" dirty="0"/>
              <a:t> </a:t>
            </a:r>
            <a:r>
              <a:rPr lang="en-GB" dirty="0" smtClean="0"/>
              <a:t>(if it is not you)</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041581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58764"/>
          </a:xfrm>
        </p:spPr>
        <p:txBody>
          <a:bodyPr/>
          <a:lstStyle/>
          <a:p>
            <a:r>
              <a:rPr lang="en-GB" dirty="0" smtClean="0"/>
              <a:t>Nursery Uniform </a:t>
            </a:r>
            <a:endParaRPr lang="en-GB" dirty="0"/>
          </a:p>
        </p:txBody>
      </p:sp>
      <p:sp>
        <p:nvSpPr>
          <p:cNvPr id="5" name="Content Placeholder 4"/>
          <p:cNvSpPr>
            <a:spLocks noGrp="1"/>
          </p:cNvSpPr>
          <p:nvPr>
            <p:ph sz="half" idx="1"/>
          </p:nvPr>
        </p:nvSpPr>
        <p:spPr>
          <a:xfrm>
            <a:off x="838200" y="1825625"/>
            <a:ext cx="5181600" cy="3646708"/>
          </a:xfrm>
        </p:spPr>
        <p:txBody>
          <a:bodyPr>
            <a:normAutofit/>
          </a:bodyPr>
          <a:lstStyle/>
          <a:p>
            <a:r>
              <a:rPr lang="en-GB" sz="2400" b="1" dirty="0"/>
              <a:t>Boys </a:t>
            </a:r>
            <a:endParaRPr lang="en-GB" sz="2400" dirty="0"/>
          </a:p>
          <a:p>
            <a:r>
              <a:rPr lang="en-GB" sz="2400" dirty="0"/>
              <a:t>Saints Peter and Paul Blue tracksuit with blue polo t-shirt</a:t>
            </a:r>
          </a:p>
          <a:p>
            <a:r>
              <a:rPr lang="en-GB" sz="2400" dirty="0"/>
              <a:t>Or Saints Peter and Paul Sweatshirt, with blue polo t-shirt and grey trousers/shorts</a:t>
            </a:r>
          </a:p>
          <a:p>
            <a:r>
              <a:rPr lang="en-GB" sz="2400" dirty="0"/>
              <a:t>Velcro strap shoes/trainers</a:t>
            </a:r>
          </a:p>
          <a:p>
            <a:r>
              <a:rPr lang="en-GB" sz="2400" dirty="0"/>
              <a:t> </a:t>
            </a:r>
          </a:p>
          <a:p>
            <a:endParaRPr lang="en-GB" dirty="0"/>
          </a:p>
        </p:txBody>
      </p:sp>
      <p:sp>
        <p:nvSpPr>
          <p:cNvPr id="6" name="Content Placeholder 5"/>
          <p:cNvSpPr>
            <a:spLocks noGrp="1"/>
          </p:cNvSpPr>
          <p:nvPr>
            <p:ph sz="half" idx="2"/>
          </p:nvPr>
        </p:nvSpPr>
        <p:spPr>
          <a:xfrm>
            <a:off x="6172199" y="1825625"/>
            <a:ext cx="5771271" cy="3084000"/>
          </a:xfrm>
        </p:spPr>
        <p:txBody>
          <a:bodyPr>
            <a:normAutofit/>
          </a:bodyPr>
          <a:lstStyle/>
          <a:p>
            <a:r>
              <a:rPr lang="en-GB" sz="2400" b="1" dirty="0"/>
              <a:t>Girls </a:t>
            </a:r>
            <a:endParaRPr lang="en-GB" sz="2400" dirty="0"/>
          </a:p>
          <a:p>
            <a:r>
              <a:rPr lang="en-GB" sz="2400" dirty="0"/>
              <a:t>Saints Peter and Paul blue cardigan, with blue polo t-shirt and grey slip or skirt</a:t>
            </a:r>
          </a:p>
          <a:p>
            <a:r>
              <a:rPr lang="en-GB" sz="2400" dirty="0"/>
              <a:t>Or blue and white check summer dress</a:t>
            </a:r>
          </a:p>
          <a:p>
            <a:r>
              <a:rPr lang="en-GB" sz="2400" dirty="0"/>
              <a:t>white socks</a:t>
            </a:r>
          </a:p>
          <a:p>
            <a:r>
              <a:rPr lang="en-GB" sz="2400" dirty="0"/>
              <a:t>Blue/white hair accessories (No big bows)</a:t>
            </a:r>
          </a:p>
          <a:p>
            <a:r>
              <a:rPr lang="en-GB" sz="2400" dirty="0"/>
              <a:t>Velcro strap shoes/trainers</a:t>
            </a:r>
          </a:p>
          <a:p>
            <a:endParaRPr lang="en-GB" dirty="0"/>
          </a:p>
        </p:txBody>
      </p:sp>
    </p:spTree>
    <p:extLst>
      <p:ext uri="{BB962C8B-B14F-4D97-AF65-F5344CB8AC3E}">
        <p14:creationId xmlns:p14="http://schemas.microsoft.com/office/powerpoint/2010/main" val="906221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1076</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Unicode MS</vt:lpstr>
      <vt:lpstr>Arial</vt:lpstr>
      <vt:lpstr>Calibri</vt:lpstr>
      <vt:lpstr>Calibri Light</vt:lpstr>
      <vt:lpstr>CCW Cursive Writing 1</vt:lpstr>
      <vt:lpstr>Comic Sans MS</vt:lpstr>
      <vt:lpstr>LilyUPC</vt:lpstr>
      <vt:lpstr>Office Theme</vt:lpstr>
      <vt:lpstr>PowerPoint Presentation</vt:lpstr>
      <vt:lpstr>Welcome to our Nursery </vt:lpstr>
      <vt:lpstr>CHILDREN’S MISSION STATEMENT </vt:lpstr>
      <vt:lpstr>Staff in the Nursery </vt:lpstr>
      <vt:lpstr>Mrs Radcliffe  Miss Sultan               Mrs Spinks  </vt:lpstr>
      <vt:lpstr>PowerPoint Presentation</vt:lpstr>
      <vt:lpstr>PowerPoint Presentation</vt:lpstr>
      <vt:lpstr>Picking up your child </vt:lpstr>
      <vt:lpstr>Nursery Uniform </vt:lpstr>
      <vt:lpstr>Nursery Uniform </vt:lpstr>
      <vt:lpstr>Must haves!</vt:lpstr>
      <vt:lpstr>Snack/food in Nursery</vt:lpstr>
      <vt:lpstr>Absence/illness </vt:lpstr>
      <vt:lpstr>Curriculum</vt:lpstr>
      <vt:lpstr>Communication and Language </vt:lpstr>
      <vt:lpstr>Physical Development </vt:lpstr>
      <vt:lpstr>The 4 specific Areas are- </vt:lpstr>
      <vt:lpstr>Learning </vt:lpstr>
      <vt:lpstr>Toileting</vt:lpstr>
      <vt:lpstr>Settling your child in Nursery</vt:lpstr>
      <vt:lpstr>PowerPoint Presentation</vt:lpstr>
      <vt:lpstr>PowerPoint Presentation</vt:lpstr>
      <vt:lpstr>PowerPoint Presentation</vt:lpstr>
      <vt:lpstr>PowerPoint Presentation</vt:lpstr>
      <vt:lpstr>PowerPoint Presentation</vt:lpstr>
    </vt:vector>
  </TitlesOfParts>
  <Company>Knowsley MBC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Authorised User</cp:lastModifiedBy>
  <cp:revision>26</cp:revision>
  <dcterms:created xsi:type="dcterms:W3CDTF">2020-06-04T18:52:49Z</dcterms:created>
  <dcterms:modified xsi:type="dcterms:W3CDTF">2020-07-06T11:21:04Z</dcterms:modified>
</cp:coreProperties>
</file>